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8" r:id="rId3"/>
    <p:sldId id="271" r:id="rId4"/>
    <p:sldId id="278" r:id="rId5"/>
    <p:sldId id="272" r:id="rId6"/>
    <p:sldId id="286" r:id="rId7"/>
    <p:sldId id="287" r:id="rId8"/>
    <p:sldId id="289" r:id="rId9"/>
    <p:sldId id="285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ius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18848203093926E-2"/>
          <c:y val="1.4933095859430843E-2"/>
          <c:w val="0.94719266565125948"/>
          <c:h val="0.81711778784796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Numatyta projektų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3"/>
                <c:pt idx="0">
                  <c:v>NVO socialinio verslo kūrimas ir plėtra</c:v>
                </c:pt>
                <c:pt idx="1">
                  <c:v>Parama ne žemės ūkio verslui kaimo vietovėse plėtoti</c:v>
                </c:pt>
                <c:pt idx="2">
                  <c:v>Parama ne žemės ūkio verslui kaimo vietovėse pradėti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3</c:v>
                </c:pt>
                <c:pt idx="1">
                  <c:v>12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58-46BA-B51B-F8C86388F318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Numatyta darbo vietų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3"/>
                <c:pt idx="0">
                  <c:v>NVO socialinio verslo kūrimas ir plėtra</c:v>
                </c:pt>
                <c:pt idx="1">
                  <c:v>Parama ne žemės ūkio verslui kaimo vietovėse plėtoti</c:v>
                </c:pt>
                <c:pt idx="2">
                  <c:v>Parama ne žemės ūkio verslui kaimo vietovėse pradėti</c:v>
                </c:pt>
              </c:strCache>
            </c:strRef>
          </c:cat>
          <c:val>
            <c:numRef>
              <c:f>Lapas1!$C$2:$C$5</c:f>
              <c:numCache>
                <c:formatCode>General</c:formatCode>
                <c:ptCount val="4"/>
                <c:pt idx="0">
                  <c:v>3</c:v>
                </c:pt>
                <c:pt idx="1">
                  <c:v>20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58-46BA-B51B-F8C86388F318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Pateikta projektų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lt-LT"/>
                      <a:t>13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209-4B8A-BFBF-D584AAC67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3"/>
                <c:pt idx="0">
                  <c:v>NVO socialinio verslo kūrimas ir plėtra</c:v>
                </c:pt>
                <c:pt idx="1">
                  <c:v>Parama ne žemės ūkio verslui kaimo vietovėse plėtoti</c:v>
                </c:pt>
                <c:pt idx="2">
                  <c:v>Parama ne žemės ūkio verslui kaimo vietovėse pradėti</c:v>
                </c:pt>
              </c:strCache>
            </c:strRef>
          </c:cat>
          <c:val>
            <c:numRef>
              <c:f>Lapas1!$D$2:$D$5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58-46BA-B51B-F8C86388F318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Sukurtos/kuriamos darbo vietos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3"/>
                <c:pt idx="0">
                  <c:v>NVO socialinio verslo kūrimas ir plėtra</c:v>
                </c:pt>
                <c:pt idx="1">
                  <c:v>Parama ne žemės ūkio verslui kaimo vietovėse plėtoti</c:v>
                </c:pt>
                <c:pt idx="2">
                  <c:v>Parama ne žemės ūkio verslui kaimo vietovėse pradėti</c:v>
                </c:pt>
              </c:strCache>
            </c:strRef>
          </c:cat>
          <c:val>
            <c:numRef>
              <c:f>Lapas1!$E$2:$E$5</c:f>
              <c:numCache>
                <c:formatCode>General</c:formatCode>
                <c:ptCount val="4"/>
                <c:pt idx="0">
                  <c:v>2</c:v>
                </c:pt>
                <c:pt idx="1">
                  <c:v>26.17</c:v>
                </c:pt>
                <c:pt idx="2">
                  <c:v>10.8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558-46BA-B51B-F8C86388F3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0765056"/>
        <c:axId val="203466432"/>
      </c:barChart>
      <c:catAx>
        <c:axId val="23076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03466432"/>
        <c:crosses val="autoZero"/>
        <c:auto val="1"/>
        <c:lblAlgn val="ctr"/>
        <c:lblOffset val="100"/>
        <c:noMultiLvlLbl val="0"/>
      </c:catAx>
      <c:valAx>
        <c:axId val="20346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076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62E9D-7F8A-4C5B-A57F-9E20D4326788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6105161-6C75-49C3-8ED6-69F27FEF72D9}">
      <dgm:prSet custT="1"/>
      <dgm:spPr>
        <a:xfrm>
          <a:off x="360043" y="4011302"/>
          <a:ext cx="4111030" cy="1363053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lt-LT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2006–2008 m. bandomoji integruota strategija (</a:t>
          </a:r>
          <a:r>
            <a:rPr lang="lt-LT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finansuoti 29 projektai</a:t>
          </a:r>
          <a:r>
            <a:rPr lang="lt-LT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)</a:t>
          </a:r>
        </a:p>
      </dgm:t>
    </dgm:pt>
    <dgm:pt modelId="{54DEDC8D-7BDC-47C9-AB37-5C75BBF4B0B9}" type="parTrans" cxnId="{E8423670-8EB3-4EED-8B17-4BD8033AA532}">
      <dgm:prSet/>
      <dgm:spPr/>
      <dgm:t>
        <a:bodyPr/>
        <a:lstStyle/>
        <a:p>
          <a:endParaRPr lang="lt-LT"/>
        </a:p>
      </dgm:t>
    </dgm:pt>
    <dgm:pt modelId="{544451DB-BEDA-497E-A5B1-C61E17ACF7B6}" type="sibTrans" cxnId="{E8423670-8EB3-4EED-8B17-4BD8033AA532}">
      <dgm:prSet/>
      <dgm:spPr/>
      <dgm:t>
        <a:bodyPr/>
        <a:lstStyle/>
        <a:p>
          <a:endParaRPr lang="lt-LT"/>
        </a:p>
      </dgm:t>
    </dgm:pt>
    <dgm:pt modelId="{645BF6FC-54E8-4389-95C7-28A4AD6399DB}">
      <dgm:prSet custT="1"/>
      <dgm:spPr>
        <a:xfrm>
          <a:off x="3193859" y="2848106"/>
          <a:ext cx="5025392" cy="1596395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  <a:buNone/>
          </a:pPr>
          <a:r>
            <a:rPr lang="lt-LT" sz="3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2008–2014 m. vietos plėtros strategija (</a:t>
          </a:r>
          <a:r>
            <a:rPr lang="lt-LT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56 ne pelno projektų</a:t>
          </a:r>
          <a:r>
            <a:rPr lang="lt-LT" sz="3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,</a:t>
          </a:r>
          <a:r>
            <a:rPr lang="lt-LT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16 verslo projektų) </a:t>
          </a:r>
        </a:p>
      </dgm:t>
    </dgm:pt>
    <dgm:pt modelId="{7F25617A-2D31-43AD-A0BB-2C042D7FE377}" type="parTrans" cxnId="{DF3FF821-5B5A-442A-9FF8-C4B8D9371560}">
      <dgm:prSet/>
      <dgm:spPr/>
      <dgm:t>
        <a:bodyPr/>
        <a:lstStyle/>
        <a:p>
          <a:endParaRPr lang="lt-LT"/>
        </a:p>
      </dgm:t>
    </dgm:pt>
    <dgm:pt modelId="{EC0F5D7F-3D4D-41A5-80CC-EA9A98029219}" type="sibTrans" cxnId="{DF3FF821-5B5A-442A-9FF8-C4B8D9371560}">
      <dgm:prSet/>
      <dgm:spPr/>
      <dgm:t>
        <a:bodyPr/>
        <a:lstStyle/>
        <a:p>
          <a:endParaRPr lang="lt-LT"/>
        </a:p>
      </dgm:t>
    </dgm:pt>
    <dgm:pt modelId="{D3581B6E-8EDE-4AAA-9ACD-2FC2A177C758}">
      <dgm:prSet custT="1"/>
      <dgm:spPr>
        <a:xfrm>
          <a:off x="4143896" y="1800203"/>
          <a:ext cx="4329099" cy="1398235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lt-LT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2015–2023 m. vietos plėtros strategija (</a:t>
          </a:r>
          <a:r>
            <a:rPr lang="lt-LT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iki 202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</a:t>
          </a:r>
          <a:r>
            <a:rPr lang="lt-LT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-05 m. 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</a:t>
          </a:r>
          <a:r>
            <a:rPr lang="lt-LT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0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lt-LT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pelno projektų, 18 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ne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pelno</a:t>
          </a:r>
          <a:r>
            <a:rPr lang="lt-LT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projektų)</a:t>
          </a:r>
        </a:p>
      </dgm:t>
    </dgm:pt>
    <dgm:pt modelId="{41A37BEB-E31D-4FA5-8ED2-8E5B85BEA4E8}" type="parTrans" cxnId="{3DE956BD-C17F-4EB0-8CD5-2D4BD96A4EE4}">
      <dgm:prSet/>
      <dgm:spPr/>
      <dgm:t>
        <a:bodyPr/>
        <a:lstStyle/>
        <a:p>
          <a:endParaRPr lang="lt-LT"/>
        </a:p>
      </dgm:t>
    </dgm:pt>
    <dgm:pt modelId="{E90048E2-4F77-4930-9694-DC04448E3C2D}" type="sibTrans" cxnId="{3DE956BD-C17F-4EB0-8CD5-2D4BD96A4EE4}">
      <dgm:prSet/>
      <dgm:spPr/>
      <dgm:t>
        <a:bodyPr/>
        <a:lstStyle/>
        <a:p>
          <a:endParaRPr lang="lt-LT"/>
        </a:p>
      </dgm:t>
    </dgm:pt>
    <dgm:pt modelId="{1ED8DB7B-9BC2-46B7-AE59-78B9B0E1B327}" type="pres">
      <dgm:prSet presAssocID="{BBE62E9D-7F8A-4C5B-A57F-9E20D432678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B0A06499-98E9-4BE4-B9C2-6126A734BE1F}" type="pres">
      <dgm:prSet presAssocID="{BBE62E9D-7F8A-4C5B-A57F-9E20D4326788}" presName="arrow" presStyleLbl="bgShp" presStyleIdx="0" presStyleCnt="1" custScaleX="117579" custScaleY="88012" custLinFactNeighborX="11596" custLinFactNeighborY="2356"/>
      <dgm:spPr>
        <a:xfrm>
          <a:off x="0" y="22584"/>
          <a:ext cx="8280920" cy="5175575"/>
        </a:xfrm>
        <a:prstGeom prst="swooshArrow">
          <a:avLst>
            <a:gd name="adj1" fmla="val 25000"/>
            <a:gd name="adj2" fmla="val 25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gm:spPr>
    </dgm:pt>
    <dgm:pt modelId="{BCB440B9-84C5-4254-AC91-0989EFF70BA1}" type="pres">
      <dgm:prSet presAssocID="{BBE62E9D-7F8A-4C5B-A57F-9E20D4326788}" presName="arrowDiagram3" presStyleCnt="0"/>
      <dgm:spPr/>
    </dgm:pt>
    <dgm:pt modelId="{2F603EE4-1D25-4DA4-9B6B-13AAABE1FBF1}" type="pres">
      <dgm:prSet presAssocID="{86105161-6C75-49C3-8ED6-69F27FEF72D9}" presName="bullet3a" presStyleLbl="node1" presStyleIdx="0" presStyleCnt="3" custScaleX="866433" custScaleY="232808" custLinFactNeighborX="-27484" custLinFactNeighborY="-96381"/>
      <dgm:spPr>
        <a:xfrm>
          <a:off x="0" y="3150923"/>
          <a:ext cx="1602070" cy="86820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AD56BE18-6F76-444B-9707-B21346A2F4F5}" type="pres">
      <dgm:prSet presAssocID="{86105161-6C75-49C3-8ED6-69F27FEF72D9}" presName="textBox3a" presStyleLbl="revTx" presStyleIdx="0" presStyleCnt="3" custScaleX="166744" custScaleY="91129" custLinFactNeighborX="-16845" custLinFactNeighborY="1144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5F952A2-B60A-4A15-829E-725656E7434C}" type="pres">
      <dgm:prSet presAssocID="{645BF6FC-54E8-4389-95C7-28A4AD6399DB}" presName="bullet3b" presStyleLbl="node1" presStyleIdx="1" presStyleCnt="3" custScaleX="1023717" custScaleY="467607" custLinFactX="-34475" custLinFactY="-10473" custLinFactNeighborX="-100000" custLinFactNeighborY="-100000"/>
      <dgm:spPr>
        <a:xfrm>
          <a:off x="720080" y="829796"/>
          <a:ext cx="3179794" cy="218068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78627299-79C7-497A-9CAB-AB437C8CA999}" type="pres">
      <dgm:prSet presAssocID="{645BF6FC-54E8-4389-95C7-28A4AD6399DB}" presName="textBox3b" presStyleLbl="revTx" presStyleIdx="1" presStyleCnt="3" custScaleX="252860" custScaleY="56700" custLinFactNeighborX="28607" custLinFactNeighborY="-872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6FC186D-5B28-4CE9-BDAC-EFE0FB9B2A3E}" type="pres">
      <dgm:prSet presAssocID="{D3581B6E-8EDE-4AAA-9ACD-2FC2A177C758}" presName="bullet3c" presStyleLbl="node1" presStyleIdx="2" presStyleCnt="3" custScaleX="697462" custScaleY="351119" custLinFactX="69674" custLinFactNeighborX="100000" custLinFactNeighborY="-84856"/>
      <dgm:spPr>
        <a:xfrm>
          <a:off x="3567776" y="144016"/>
          <a:ext cx="3754157" cy="188993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A767796D-A9E3-4A73-B6D0-ABF470F9A9EA}" type="pres">
      <dgm:prSet presAssocID="{D3581B6E-8EDE-4AAA-9ACD-2FC2A177C758}" presName="textBox3c" presStyleLbl="revTx" presStyleIdx="2" presStyleCnt="3" custScaleX="202840" custScaleY="45316" custLinFactNeighborX="75069" custLinFactNeighborY="-2096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130723AE-6825-40A4-B038-FC36C052AE74}" type="presOf" srcId="{645BF6FC-54E8-4389-95C7-28A4AD6399DB}" destId="{78627299-79C7-497A-9CAB-AB437C8CA999}" srcOrd="0" destOrd="0" presId="urn:microsoft.com/office/officeart/2005/8/layout/arrow2"/>
    <dgm:cxn modelId="{E8423670-8EB3-4EED-8B17-4BD8033AA532}" srcId="{BBE62E9D-7F8A-4C5B-A57F-9E20D4326788}" destId="{86105161-6C75-49C3-8ED6-69F27FEF72D9}" srcOrd="0" destOrd="0" parTransId="{54DEDC8D-7BDC-47C9-AB37-5C75BBF4B0B9}" sibTransId="{544451DB-BEDA-497E-A5B1-C61E17ACF7B6}"/>
    <dgm:cxn modelId="{DF3FF821-5B5A-442A-9FF8-C4B8D9371560}" srcId="{BBE62E9D-7F8A-4C5B-A57F-9E20D4326788}" destId="{645BF6FC-54E8-4389-95C7-28A4AD6399DB}" srcOrd="1" destOrd="0" parTransId="{7F25617A-2D31-43AD-A0BB-2C042D7FE377}" sibTransId="{EC0F5D7F-3D4D-41A5-80CC-EA9A98029219}"/>
    <dgm:cxn modelId="{89CAB887-A137-4B58-A9EA-DC7947DD55A4}" type="presOf" srcId="{BBE62E9D-7F8A-4C5B-A57F-9E20D4326788}" destId="{1ED8DB7B-9BC2-46B7-AE59-78B9B0E1B327}" srcOrd="0" destOrd="0" presId="urn:microsoft.com/office/officeart/2005/8/layout/arrow2"/>
    <dgm:cxn modelId="{3DE956BD-C17F-4EB0-8CD5-2D4BD96A4EE4}" srcId="{BBE62E9D-7F8A-4C5B-A57F-9E20D4326788}" destId="{D3581B6E-8EDE-4AAA-9ACD-2FC2A177C758}" srcOrd="2" destOrd="0" parTransId="{41A37BEB-E31D-4FA5-8ED2-8E5B85BEA4E8}" sibTransId="{E90048E2-4F77-4930-9694-DC04448E3C2D}"/>
    <dgm:cxn modelId="{93A116D7-E7D4-4A80-A311-A9D5F5214782}" type="presOf" srcId="{D3581B6E-8EDE-4AAA-9ACD-2FC2A177C758}" destId="{A767796D-A9E3-4A73-B6D0-ABF470F9A9EA}" srcOrd="0" destOrd="0" presId="urn:microsoft.com/office/officeart/2005/8/layout/arrow2"/>
    <dgm:cxn modelId="{BBEAD7B8-A4B4-49F1-BE25-9CC4489707FC}" type="presOf" srcId="{86105161-6C75-49C3-8ED6-69F27FEF72D9}" destId="{AD56BE18-6F76-444B-9707-B21346A2F4F5}" srcOrd="0" destOrd="0" presId="urn:microsoft.com/office/officeart/2005/8/layout/arrow2"/>
    <dgm:cxn modelId="{2F8E7722-DC38-411E-B226-20A6B9ECF31D}" type="presParOf" srcId="{1ED8DB7B-9BC2-46B7-AE59-78B9B0E1B327}" destId="{B0A06499-98E9-4BE4-B9C2-6126A734BE1F}" srcOrd="0" destOrd="0" presId="urn:microsoft.com/office/officeart/2005/8/layout/arrow2"/>
    <dgm:cxn modelId="{E5961077-75EA-4C4B-9444-59ADA232B9C9}" type="presParOf" srcId="{1ED8DB7B-9BC2-46B7-AE59-78B9B0E1B327}" destId="{BCB440B9-84C5-4254-AC91-0989EFF70BA1}" srcOrd="1" destOrd="0" presId="urn:microsoft.com/office/officeart/2005/8/layout/arrow2"/>
    <dgm:cxn modelId="{62A58F32-86EB-48F4-BC42-2A91A6CF4EC6}" type="presParOf" srcId="{BCB440B9-84C5-4254-AC91-0989EFF70BA1}" destId="{2F603EE4-1D25-4DA4-9B6B-13AAABE1FBF1}" srcOrd="0" destOrd="0" presId="urn:microsoft.com/office/officeart/2005/8/layout/arrow2"/>
    <dgm:cxn modelId="{A457FE00-C787-4CA4-B483-0C899A32C394}" type="presParOf" srcId="{BCB440B9-84C5-4254-AC91-0989EFF70BA1}" destId="{AD56BE18-6F76-444B-9707-B21346A2F4F5}" srcOrd="1" destOrd="0" presId="urn:microsoft.com/office/officeart/2005/8/layout/arrow2"/>
    <dgm:cxn modelId="{75638662-599D-490E-9D49-30F46C0156C6}" type="presParOf" srcId="{BCB440B9-84C5-4254-AC91-0989EFF70BA1}" destId="{A5F952A2-B60A-4A15-829E-725656E7434C}" srcOrd="2" destOrd="0" presId="urn:microsoft.com/office/officeart/2005/8/layout/arrow2"/>
    <dgm:cxn modelId="{73355225-40CB-4CDA-9A22-7D3A428BB46D}" type="presParOf" srcId="{BCB440B9-84C5-4254-AC91-0989EFF70BA1}" destId="{78627299-79C7-497A-9CAB-AB437C8CA999}" srcOrd="3" destOrd="0" presId="urn:microsoft.com/office/officeart/2005/8/layout/arrow2"/>
    <dgm:cxn modelId="{3B884A01-DF4B-4537-AD4F-8EFBDDD37D93}" type="presParOf" srcId="{BCB440B9-84C5-4254-AC91-0989EFF70BA1}" destId="{F6FC186D-5B28-4CE9-BDAC-EFE0FB9B2A3E}" srcOrd="4" destOrd="0" presId="urn:microsoft.com/office/officeart/2005/8/layout/arrow2"/>
    <dgm:cxn modelId="{BDAA42C3-F49A-4347-8B94-86E370D99AA6}" type="presParOf" srcId="{BCB440B9-84C5-4254-AC91-0989EFF70BA1}" destId="{A767796D-A9E3-4A73-B6D0-ABF470F9A9E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06499-98E9-4BE4-B9C2-6126A734BE1F}">
      <dsp:nvSpPr>
        <dsp:cNvPr id="0" name=""/>
        <dsp:cNvSpPr/>
      </dsp:nvSpPr>
      <dsp:spPr>
        <a:xfrm>
          <a:off x="2540221" y="374197"/>
          <a:ext cx="11744616" cy="5494535"/>
        </a:xfrm>
        <a:prstGeom prst="swooshArrow">
          <a:avLst>
            <a:gd name="adj1" fmla="val 25000"/>
            <a:gd name="adj2" fmla="val 25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03EE4-1D25-4DA4-9B6B-13AAABE1FBF1}">
      <dsp:nvSpPr>
        <dsp:cNvPr id="0" name=""/>
        <dsp:cNvSpPr/>
      </dsp:nvSpPr>
      <dsp:spPr>
        <a:xfrm>
          <a:off x="2461839" y="3739025"/>
          <a:ext cx="2250180" cy="60461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56BE18-6F76-444B-9707-B21346A2F4F5}">
      <dsp:nvSpPr>
        <dsp:cNvPr id="0" name=""/>
        <dsp:cNvSpPr/>
      </dsp:nvSpPr>
      <dsp:spPr>
        <a:xfrm>
          <a:off x="2489572" y="4578177"/>
          <a:ext cx="3880745" cy="1644157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1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2006–2008 m. bandomoji integruota strategija (</a:t>
          </a:r>
          <a:r>
            <a:rPr lang="lt-LT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finansuoti 29 projektai</a:t>
          </a:r>
          <a:r>
            <a:rPr lang="lt-LT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)</a:t>
          </a:r>
        </a:p>
      </dsp:txBody>
      <dsp:txXfrm>
        <a:off x="2489572" y="4578177"/>
        <a:ext cx="3880745" cy="1644157"/>
      </dsp:txXfrm>
    </dsp:sp>
    <dsp:sp modelId="{A5F952A2-B60A-4A15-829E-725656E7434C}">
      <dsp:nvSpPr>
        <dsp:cNvPr id="0" name=""/>
        <dsp:cNvSpPr/>
      </dsp:nvSpPr>
      <dsp:spPr>
        <a:xfrm>
          <a:off x="3021260" y="1083420"/>
          <a:ext cx="4806034" cy="219526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627299-79C7-497A-9CAB-AB437C8CA999}">
      <dsp:nvSpPr>
        <dsp:cNvPr id="0" name=""/>
        <dsp:cNvSpPr/>
      </dsp:nvSpPr>
      <dsp:spPr>
        <a:xfrm>
          <a:off x="4909140" y="3138679"/>
          <a:ext cx="6061783" cy="1925622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762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t-LT" sz="3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2008–2014 m. vietos plėtros strategija (</a:t>
          </a:r>
          <a:r>
            <a:rPr lang="lt-LT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56 ne pelno projektų</a:t>
          </a:r>
          <a:r>
            <a:rPr lang="lt-LT" sz="3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,</a:t>
          </a:r>
          <a:r>
            <a:rPr lang="lt-LT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16 verslo projektų) </a:t>
          </a:r>
        </a:p>
      </dsp:txBody>
      <dsp:txXfrm>
        <a:off x="4909140" y="3138679"/>
        <a:ext cx="6061783" cy="1925622"/>
      </dsp:txXfrm>
    </dsp:sp>
    <dsp:sp modelId="{F6FC186D-5B28-4CE9-BDAC-EFE0FB9B2A3E}">
      <dsp:nvSpPr>
        <dsp:cNvPr id="0" name=""/>
        <dsp:cNvSpPr/>
      </dsp:nvSpPr>
      <dsp:spPr>
        <a:xfrm>
          <a:off x="7739820" y="66219"/>
          <a:ext cx="4528381" cy="2279695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67796D-A9E3-4A73-B6D0-ABF470F9A9EA}">
      <dsp:nvSpPr>
        <dsp:cNvPr id="0" name=""/>
        <dsp:cNvSpPr/>
      </dsp:nvSpPr>
      <dsp:spPr>
        <a:xfrm>
          <a:off x="9469310" y="2033913"/>
          <a:ext cx="4862660" cy="1966189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03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2015–2023 m. vietos plėtros strategija (</a:t>
          </a:r>
          <a:r>
            <a:rPr lang="lt-LT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iki 202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</a:t>
          </a:r>
          <a:r>
            <a:rPr lang="lt-LT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-05 m. 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</a:t>
          </a:r>
          <a:r>
            <a:rPr lang="lt-LT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0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lt-LT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pelno projektų, 18 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ne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pelno</a:t>
          </a:r>
          <a:r>
            <a:rPr lang="lt-LT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projektų)</a:t>
          </a:r>
        </a:p>
      </dsp:txBody>
      <dsp:txXfrm>
        <a:off x="9469310" y="2033913"/>
        <a:ext cx="4862660" cy="1966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5/7/2021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5/7/2021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/>
              <a:t>Spustelėkite norėdami redaguoti šablono paantraštės stilių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5/7/2021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5/7/2021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5/7/2021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5/7/2021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5/7/2021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5/7/2021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5/7/2021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5/7/2021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5/7/2021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5/7/2021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Rectangle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en-US"/>
              <a:pPr/>
              <a:t>5/7/2021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303EC78E-844B-4F43-8815-BAD58A353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428"/>
            <a:ext cx="12420600" cy="774211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ŠIAURĖS VAKARŲ LIETUVOS VIETOS VEIKLOS GRUPĖ</a:t>
            </a:r>
            <a:b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TRYS STRATEGIJOS - MAŽEIKIŲ RAJONUI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7C92D083-76DC-4387-8D24-B5B10954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85" y="1082180"/>
            <a:ext cx="11266415" cy="4947399"/>
          </a:xfrm>
        </p:spPr>
        <p:txBody>
          <a:bodyPr/>
          <a:lstStyle/>
          <a:p>
            <a:pPr marL="45720" indent="0" algn="just">
              <a:buNone/>
            </a:pPr>
            <a:endParaRPr lang="lt-LT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  <a:p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7F39912B-E0BE-4415-AD8D-2587BAB3B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1072" cy="1015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3" name="Turinio vietos rezervavimo ženklas 4">
            <a:extLst>
              <a:ext uri="{FF2B5EF4-FFF2-40B4-BE49-F238E27FC236}">
                <a16:creationId xmlns="" xmlns:a16="http://schemas.microsoft.com/office/drawing/2014/main" id="{10D67BC0-5787-4FD7-9A26-01877DBED1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440238"/>
              </p:ext>
            </p:extLst>
          </p:nvPr>
        </p:nvGraphicFramePr>
        <p:xfrm>
          <a:off x="-2316480" y="828421"/>
          <a:ext cx="14508480" cy="624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5">
            <a:extLst>
              <a:ext uri="{FF2B5EF4-FFF2-40B4-BE49-F238E27FC236}">
                <a16:creationId xmlns="" xmlns:a16="http://schemas.microsoft.com/office/drawing/2014/main" id="{F2175C09-058C-40CE-9B85-E578D9BA6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627563"/>
            <a:ext cx="2000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t-LT" altLang="lt-LT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147 359 Eur </a:t>
            </a:r>
            <a:endParaRPr lang="en-US" altLang="lt-LT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t-LT" altLang="lt-LT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="" xmlns:a16="http://schemas.microsoft.com/office/drawing/2014/main" id="{51023518-EDB0-4002-BD4E-F8E8458AC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072" y="2333002"/>
            <a:ext cx="461248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t-LT" altLang="lt-LT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2 638 438 Eur </a:t>
            </a:r>
            <a:r>
              <a:rPr lang="en-US" altLang="lt-LT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(ES </a:t>
            </a:r>
            <a:r>
              <a:rPr lang="en-US" altLang="lt-LT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parama</a:t>
            </a:r>
            <a:r>
              <a:rPr lang="en-US" altLang="lt-LT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lt-LT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t-LT" altLang="lt-LT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51 206 Eur </a:t>
            </a:r>
            <a:r>
              <a:rPr lang="en-US" altLang="lt-LT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lt-LT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savivaldyb</a:t>
            </a:r>
            <a:r>
              <a:rPr lang="lt-LT" altLang="lt-LT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ės </a:t>
            </a:r>
            <a:r>
              <a:rPr lang="lt-LT" altLang="lt-LT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parama projektams)</a:t>
            </a:r>
            <a:endParaRPr lang="en-US" altLang="lt-LT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lt-LT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t-LT" altLang="lt-LT" sz="22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7">
            <a:extLst>
              <a:ext uri="{FF2B5EF4-FFF2-40B4-BE49-F238E27FC236}">
                <a16:creationId xmlns="" xmlns:a16="http://schemas.microsoft.com/office/drawing/2014/main" id="{767A4831-ED3F-487B-8925-2884D1FCA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560" y="1418260"/>
            <a:ext cx="432816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t-LT" altLang="lt-LT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2 218 612 Eur (ES parama)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t-LT" altLang="lt-LT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88 509 Eur (savivaldybės </a:t>
            </a:r>
            <a:r>
              <a:rPr lang="lt-LT" altLang="lt-LT" sz="2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parama projektams)</a:t>
            </a:r>
            <a:endParaRPr lang="lt-LT" altLang="lt-LT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t-LT" altLang="lt-LT" sz="22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D5B84643-CD7D-492D-8162-B865EBFF9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2220" y="5410231"/>
            <a:ext cx="2049780" cy="14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8C092370-1849-445B-B226-9A15867BE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1" y="201304"/>
            <a:ext cx="12082818" cy="645539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lt-LT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prioritetas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lt-LT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VERSLO IR VERSLO APLINKOS PLĖTRA, DARBO VIETŲ KŪRIMAS (1 364 717,00 Eur)</a:t>
            </a:r>
          </a:p>
          <a:p>
            <a:pPr marL="502920" indent="-457200">
              <a:buFont typeface="+mj-lt"/>
              <a:buAutoNum type="arabicPeriod"/>
            </a:pP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srgbClr val="323232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VPS priemonė </a:t>
            </a:r>
            <a:r>
              <a:rPr lang="lt-L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„NVO socialinio verslo kūrimas ir plėtra“  (kai socialinio verslo iniciatorius – NVO), (LEADER-19.2-SAVA-1):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t-LT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darbo vietos, 3 </a:t>
            </a:r>
            <a:r>
              <a:rPr lang="lt-LT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projektai.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lt-L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VPS priemonė „Ūkio ir verslo plėtra “, (kodas LEADER-19.2-6)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lt-LT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r>
              <a:rPr lang="lt-L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veiklos sritis „Parama ne žemės ūkio verslui kaimo vietovėse plėtoti“, (LEADER-19.2-6.4): </a:t>
            </a:r>
            <a:r>
              <a:rPr lang="lt-LT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 darbo vietų, 12 projektų.</a:t>
            </a:r>
          </a:p>
          <a:p>
            <a:pPr marL="45720" indent="0">
              <a:buNone/>
            </a:pPr>
            <a:r>
              <a:rPr lang="lt-L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veiklos sritis „Parama ne žemės ūkio verslui kaimo vietovėse pradėti“, (kodas LEADER-19.2-6.2): </a:t>
            </a:r>
            <a:r>
              <a:rPr lang="lt-LT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 darbo vietos, 6 projektai.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2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lt-L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urinio vietos rezervavimo ženklas 8">
            <a:extLst>
              <a:ext uri="{FF2B5EF4-FFF2-40B4-BE49-F238E27FC236}">
                <a16:creationId xmlns="" xmlns:a16="http://schemas.microsoft.com/office/drawing/2014/main" id="{6318F951-A838-4265-9BC5-C4370253D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551973"/>
              </p:ext>
            </p:extLst>
          </p:nvPr>
        </p:nvGraphicFramePr>
        <p:xfrm>
          <a:off x="293615" y="-209724"/>
          <a:ext cx="11957108" cy="706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26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0DBF551C-9D7F-4D2C-928B-F21597BB0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364"/>
            <a:ext cx="12192000" cy="6387152"/>
          </a:xfrm>
        </p:spPr>
        <p:txBody>
          <a:bodyPr>
            <a:normAutofit fontScale="92500" lnSpcReduction="10000"/>
          </a:bodyPr>
          <a:lstStyle/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 prioritetas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SOCIALINĖS IR EKONOMINĖS VEIKLOS GALIMYBIŲ DIDINIMAS, KURIANT MAŽĄJĄ INFRASTRUKTŪRĄ, UGDANT   BENDRUOMENIŠKUMĄ IR STIPRINANT SOCIALINĘ ĮTRAUKTĮ (454 348,00 Eur)</a:t>
            </a:r>
          </a:p>
          <a:p>
            <a:pPr marL="50292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323232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VPS priemonė „NVO socialinės veiklos skatinimas“, (LEADER-19.2-SAVA-5), </a:t>
            </a:r>
            <a:r>
              <a:rPr kumimoji="0" lang="lt-LT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4 projektai (4 gauti, 3 įgyvendinti).</a:t>
            </a:r>
          </a:p>
          <a:p>
            <a:pPr marL="50292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323232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VPS priemonė  „Vietos projektų pareiškėjų ir vykdytojų mokymas, įgūdžių įgijimas“ (kai mokymai susiję su VPS priemonėmis), (LEADER-19.2-SAVA-3), </a:t>
            </a:r>
            <a:r>
              <a:rPr kumimoji="0" lang="lt-LT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4 projektai (4 gauti, 2 įgyvendinti).</a:t>
            </a:r>
          </a:p>
          <a:p>
            <a:pPr marL="50292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323232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VPS priemonė „Kultūros savitumo išsaugojimas, tradicijų tęstinumas“, (LEADER-19.2-SAVA-4),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23232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lt-LT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5 projektai (5 gauti ir įgyvendinti).</a:t>
            </a:r>
          </a:p>
          <a:p>
            <a:pPr marL="50292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lt-L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VPS priemonė „Pagrindinės paslaugos ir kaimų atnaujinimas kaimo vietovėse“, (LEADER-19.2-7) 1 veiklos sritis „Parama investicijoms į visų rūšių mažos apimties infrastruktūrą“ (LEADER-19.2-7.2)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projektai</a:t>
            </a:r>
            <a:r>
              <a:rPr lang="lt-LT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 gauti, </a:t>
            </a:r>
            <a:r>
              <a:rPr lang="lt-LT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lt-LT" sz="24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įgyvendinti)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lt-LT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0292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323232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VPS priemonė „Pagrindinės paslaugos ir kaimų atnaujinimas kaimo vietovėse“, (LEADER-19.2-7) </a:t>
            </a:r>
            <a:r>
              <a:rPr lang="lt-L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veiklos sritis „Parama investicijoms į kaimo kultūros ir gamtos paveldą, kraštovaizdį“, (LEADER-19.2-7.6)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projektai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(3 gauti, 1 įgyvendintas)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0292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kumimoji="0" lang="lt-LT" sz="2000" b="1" i="0" u="none" strike="noStrike" kern="1200" cap="none" spc="0" normalizeH="0" baseline="0" noProof="0" dirty="0">
              <a:ln>
                <a:noFill/>
              </a:ln>
              <a:solidFill>
                <a:srgbClr val="323232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algn="just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775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E12F863D-CC6E-43F4-9603-32B2D81D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LEADER pereinamajame</a:t>
            </a:r>
            <a:br>
              <a:rPr lang="lt-LT" dirty="0"/>
            </a:br>
            <a:r>
              <a:rPr lang="lt-LT" dirty="0"/>
              <a:t>laikotarpyje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BBB94EB0-FB6D-4C12-93A6-702C56765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5244"/>
            <a:ext cx="12192000" cy="4756558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lt-LT" dirty="0"/>
              <a:t> KPP įgyvendinimo laikotarpis iki 2025 m., pagal galiojančias (senas) taisykles.</a:t>
            </a:r>
          </a:p>
          <a:p>
            <a:pPr marL="45720" indent="0">
              <a:buNone/>
            </a:pPr>
            <a:r>
              <a:rPr lang="lt-LT" dirty="0"/>
              <a:t>EŽŪFKP gali remti:</a:t>
            </a:r>
          </a:p>
          <a:p>
            <a:pPr marL="45720" indent="0">
              <a:buNone/>
            </a:pPr>
            <a:r>
              <a:rPr lang="lt-LT" dirty="0"/>
              <a:t>1) naujų strategijų parengimą;</a:t>
            </a:r>
          </a:p>
          <a:p>
            <a:pPr marL="45720" indent="0">
              <a:buNone/>
            </a:pPr>
            <a:r>
              <a:rPr lang="lt-LT" dirty="0"/>
              <a:t>2) Dabartinių vietos plėtros strategijų ir bendradarbiavimo projektų įgyvendinimą.</a:t>
            </a:r>
          </a:p>
          <a:p>
            <a:pPr marL="45720" indent="0">
              <a:buNone/>
            </a:pPr>
            <a:r>
              <a:rPr lang="lt-LT" dirty="0"/>
              <a:t>Siūlymas:</a:t>
            </a:r>
          </a:p>
          <a:p>
            <a:r>
              <a:rPr lang="lt-LT" dirty="0"/>
              <a:t>Programos LEADER įgyvendinimas toliau finansuojamas iki programos įgyvendinimo pabaigos,</a:t>
            </a:r>
          </a:p>
          <a:p>
            <a:r>
              <a:rPr lang="lt-LT" dirty="0"/>
              <a:t>Rezervuotas procentas (</a:t>
            </a:r>
            <a:r>
              <a:rPr lang="lt-LT" dirty="0" err="1"/>
              <a:t>ring-fencing</a:t>
            </a:r>
            <a:r>
              <a:rPr lang="lt-LT" dirty="0"/>
              <a:t>): LEADER programos įsipareigojimams - rezervuojama 5% EŽŪFKP suma.</a:t>
            </a:r>
          </a:p>
          <a:p>
            <a:pPr marL="45720" indent="0">
              <a:buNone/>
            </a:pPr>
            <a:r>
              <a:rPr lang="lt-LT" dirty="0"/>
              <a:t>✓tęsiamas dabartinių strategijų įgyvendinimas</a:t>
            </a:r>
          </a:p>
          <a:p>
            <a:pPr marL="45720" indent="0">
              <a:buNone/>
            </a:pPr>
            <a:r>
              <a:rPr lang="lt-LT" dirty="0"/>
              <a:t>✓tęsiamas VVG bendradarbiavimo projektų įgyvendinimas</a:t>
            </a:r>
          </a:p>
          <a:p>
            <a:pPr marL="45720" indent="0">
              <a:buNone/>
            </a:pPr>
            <a:r>
              <a:rPr lang="lt-LT" dirty="0"/>
              <a:t>✓pradedamas naujų </a:t>
            </a:r>
            <a:r>
              <a:rPr lang="lt-LT" dirty="0">
                <a:solidFill>
                  <a:srgbClr val="FF0000"/>
                </a:solidFill>
              </a:rPr>
              <a:t>2023-2027</a:t>
            </a:r>
            <a:r>
              <a:rPr lang="lt-LT" dirty="0"/>
              <a:t> m. vietos plėtros strategijų parengimas</a:t>
            </a:r>
          </a:p>
          <a:p>
            <a:pPr marL="45720" indent="0">
              <a:buNone/>
            </a:pPr>
            <a:r>
              <a:rPr lang="lt-LT" dirty="0"/>
              <a:t>✓pradedama sumanių kaimų projektų atranka ir įgyvendinimas</a:t>
            </a:r>
          </a:p>
        </p:txBody>
      </p:sp>
    </p:spTree>
    <p:extLst>
      <p:ext uri="{BB962C8B-B14F-4D97-AF65-F5344CB8AC3E}">
        <p14:creationId xmlns:p14="http://schemas.microsoft.com/office/powerpoint/2010/main" val="14451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B3CD79F1-4B64-4D8F-99CA-02B1BB34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112" y="-613664"/>
            <a:ext cx="12259112" cy="1233424"/>
          </a:xfrm>
        </p:spPr>
        <p:txBody>
          <a:bodyPr/>
          <a:lstStyle/>
          <a:p>
            <a:r>
              <a:rPr lang="lt-LT" dirty="0"/>
              <a:t>NUMATOMOS LĖŠOS PEREINAMAJAM LAIKOTARPYJE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9FC1F381-002A-4D00-94F1-AE0731C59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694" y="1204910"/>
            <a:ext cx="10743500" cy="6043219"/>
          </a:xfrm>
        </p:spPr>
      </p:pic>
      <p:sp>
        <p:nvSpPr>
          <p:cNvPr id="8" name="Pavadinimas 1">
            <a:extLst>
              <a:ext uri="{FF2B5EF4-FFF2-40B4-BE49-F238E27FC236}">
                <a16:creationId xmlns="" xmlns:a16="http://schemas.microsoft.com/office/drawing/2014/main" id="{C371F15F-7F6A-4CC3-96A9-1152F948C7DC}"/>
              </a:ext>
            </a:extLst>
          </p:cNvPr>
          <p:cNvSpPr txBox="1">
            <a:spLocks/>
          </p:cNvSpPr>
          <p:nvPr/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1100" dirty="0"/>
          </a:p>
        </p:txBody>
      </p:sp>
      <p:sp>
        <p:nvSpPr>
          <p:cNvPr id="9" name="Pavadinimas 1">
            <a:extLst>
              <a:ext uri="{FF2B5EF4-FFF2-40B4-BE49-F238E27FC236}">
                <a16:creationId xmlns="" xmlns:a16="http://schemas.microsoft.com/office/drawing/2014/main" id="{948641C7-6A37-4266-B930-DC452B132C86}"/>
              </a:ext>
            </a:extLst>
          </p:cNvPr>
          <p:cNvSpPr txBox="1">
            <a:spLocks/>
          </p:cNvSpPr>
          <p:nvPr/>
        </p:nvSpPr>
        <p:spPr>
          <a:xfrm>
            <a:off x="1569021" y="-11779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dirty="0"/>
              <a:t>Parengiamoji parama 2022 – 2024 m.</a:t>
            </a:r>
          </a:p>
        </p:txBody>
      </p:sp>
    </p:spTree>
    <p:extLst>
      <p:ext uri="{BB962C8B-B14F-4D97-AF65-F5344CB8AC3E}">
        <p14:creationId xmlns:p14="http://schemas.microsoft.com/office/powerpoint/2010/main" val="41762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B0739FCF-F68D-4266-B079-A3008624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7" y="467360"/>
            <a:ext cx="9995203" cy="1233424"/>
          </a:xfrm>
        </p:spPr>
        <p:txBody>
          <a:bodyPr/>
          <a:lstStyle/>
          <a:p>
            <a:pPr algn="ctr"/>
            <a:r>
              <a:rPr lang="lt-LT" sz="3600" dirty="0"/>
              <a:t>VPS nuo 2025-09-01 – 2029-09-01 m. 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9D097C56-0709-4FE5-9E6F-5E246F60C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3" y="2064470"/>
            <a:ext cx="11406432" cy="3965109"/>
          </a:xfrm>
        </p:spPr>
        <p:txBody>
          <a:bodyPr>
            <a:normAutofit/>
          </a:bodyPr>
          <a:lstStyle/>
          <a:p>
            <a:r>
              <a:rPr lang="lt-LT" sz="3200" dirty="0"/>
              <a:t>Numatomos lėšos - </a:t>
            </a:r>
            <a:r>
              <a:rPr lang="lt-LT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1 502 753,00 Eur (-32,3 proc.)</a:t>
            </a:r>
          </a:p>
          <a:p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8100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E84CD9A5-8931-4E61-AEAA-F8664EA8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ESAMA SITUACIJA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E987D5E0-6629-429D-BD33-D3A3998C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2030136"/>
            <a:ext cx="11442583" cy="3999443"/>
          </a:xfrm>
        </p:spPr>
        <p:txBody>
          <a:bodyPr>
            <a:normAutofit/>
          </a:bodyPr>
          <a:lstStyle/>
          <a:p>
            <a:endParaRPr lang="lt-LT" sz="2800" dirty="0"/>
          </a:p>
          <a:p>
            <a:r>
              <a:rPr lang="lt-LT" sz="2800" dirty="0"/>
              <a:t>VPS priemonė „NVO socialinio verslo kūrimas ir plėtra“ (kai socialinio verslo iniciatorius – NVO), Nr. LEADER-19.2-SAVA-1): 54,660,86 Eur;</a:t>
            </a:r>
          </a:p>
          <a:p>
            <a:endParaRPr lang="lt-LT" sz="2800" dirty="0"/>
          </a:p>
          <a:p>
            <a:r>
              <a:rPr lang="lt-LT" sz="2800" dirty="0"/>
              <a:t>VPS priemonė „Pagrindinės paslaugos ir kaimų atnaujinimas kaimo vietovėse“ 2 veiklos sritis „Parama investicijoms į kaimo kultūros ir gamtos paveldą, kraštovaizdį“  (LEADER-19.2-7.6): 2012,31 Eur.</a:t>
            </a:r>
          </a:p>
          <a:p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9250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180D764C-EC4C-49FE-8F43-43D5CCAE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1168" y="331556"/>
            <a:ext cx="6957168" cy="993730"/>
          </a:xfrm>
        </p:spPr>
        <p:txBody>
          <a:bodyPr/>
          <a:lstStyle/>
          <a:p>
            <a:pPr algn="ctr"/>
            <a:r>
              <a:rPr lang="lt-LT" dirty="0"/>
              <a:t>Ačiū už dėmesį</a:t>
            </a:r>
            <a:r>
              <a:rPr lang="en-US" dirty="0"/>
              <a:t>! </a:t>
            </a:r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CF5AA2EC-F8B9-4E69-B5E6-ECD4C8F4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5782"/>
            <a:ext cx="8075054" cy="4542218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5CD7F4BD-D128-4B1F-A317-17473F52D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18" y="-120047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_Design_Yellow_TP102900996" id="{047D4511-B2E4-4A4E-ADF6-40B601A3A6B7}" vid="{DA2BE4AF-0DEC-409A-A343-1ECB941865DA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Dizaino su geltonomis juostomis pateiktis (plačiaekranė)</Template>
  <TotalTime>0</TotalTime>
  <Words>551</Words>
  <Application>Microsoft Office PowerPoint</Application>
  <PresentationFormat>Pasirinktinai</PresentationFormat>
  <Paragraphs>47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0" baseType="lpstr">
      <vt:lpstr>Banded Design Yellow 16x9</vt:lpstr>
      <vt:lpstr>ŠIAURĖS VAKARŲ LIETUVOS VIETOS VEIKLOS GRUPĖ TRYS STRATEGIJOS - MAŽEIKIŲ RAJONUI</vt:lpstr>
      <vt:lpstr>PowerPoint pristatymas</vt:lpstr>
      <vt:lpstr>PowerPoint pristatymas</vt:lpstr>
      <vt:lpstr>PowerPoint pristatymas</vt:lpstr>
      <vt:lpstr>LEADER pereinamajame laikotarpyje</vt:lpstr>
      <vt:lpstr>NUMATOMOS LĖŠOS PEREINAMAJAM LAIKOTARPYJE</vt:lpstr>
      <vt:lpstr>VPS nuo 2025-09-01 – 2029-09-01 m. </vt:lpstr>
      <vt:lpstr>ESAMA SITUACIJA</vt:lpstr>
      <vt:lpstr>Ačiū už dėmesį!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2018-05-31T06:46:03Z</dcterms:created>
  <dcterms:modified xsi:type="dcterms:W3CDTF">2021-05-07T11:45:43Z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