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57" r:id="rId4"/>
    <p:sldId id="260" r:id="rId5"/>
    <p:sldId id="258" r:id="rId6"/>
    <p:sldId id="259" r:id="rId7"/>
    <p:sldId id="261" r:id="rId8"/>
    <p:sldId id="262" r:id="rId9"/>
    <p:sldId id="263" r:id="rId10"/>
    <p:sldId id="264" r:id="rId11"/>
    <p:sldId id="267" r:id="rId12"/>
    <p:sldId id="386" r:id="rId13"/>
    <p:sldId id="268" r:id="rId14"/>
    <p:sldId id="269" r:id="rId15"/>
    <p:sldId id="270" r:id="rId16"/>
    <p:sldId id="271" r:id="rId17"/>
    <p:sldId id="272" r:id="rId18"/>
    <p:sldId id="273" r:id="rId19"/>
    <p:sldId id="274" r:id="rId20"/>
    <p:sldId id="278" r:id="rId21"/>
    <p:sldId id="275" r:id="rId22"/>
    <p:sldId id="279" r:id="rId23"/>
    <p:sldId id="276" r:id="rId24"/>
    <p:sldId id="277" r:id="rId25"/>
    <p:sldId id="385" r:id="rId26"/>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8C6814-F8C4-42BC-91E5-2366E141199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lt-LT"/>
        </a:p>
      </dgm:t>
    </dgm:pt>
    <dgm:pt modelId="{D82C8AAA-70F7-4CAF-8434-617A11473B9E}">
      <dgm:prSet phldrT="[Tekstas]"/>
      <dgm:spPr/>
      <dgm:t>
        <a:bodyPr/>
        <a:lstStyle/>
        <a:p>
          <a:r>
            <a:rPr lang="lt-LT" dirty="0"/>
            <a:t>Projekto vertė be PVM: 92970,47 Eur</a:t>
          </a:r>
        </a:p>
      </dgm:t>
    </dgm:pt>
    <dgm:pt modelId="{1F03FB14-7CBC-4732-B3BC-5BF11DB7374F}" type="parTrans" cxnId="{C5E26EE9-8470-498E-8199-1083BBB4CAB7}">
      <dgm:prSet/>
      <dgm:spPr/>
      <dgm:t>
        <a:bodyPr/>
        <a:lstStyle/>
        <a:p>
          <a:endParaRPr lang="lt-LT"/>
        </a:p>
      </dgm:t>
    </dgm:pt>
    <dgm:pt modelId="{7126A0C8-78C8-41B7-BA81-D79D01E99CAA}" type="sibTrans" cxnId="{C5E26EE9-8470-498E-8199-1083BBB4CAB7}">
      <dgm:prSet/>
      <dgm:spPr/>
      <dgm:t>
        <a:bodyPr/>
        <a:lstStyle/>
        <a:p>
          <a:endParaRPr lang="lt-LT"/>
        </a:p>
      </dgm:t>
    </dgm:pt>
    <dgm:pt modelId="{8A7B89B9-9BF9-44F2-99E6-70EB0242AF87}">
      <dgm:prSet phldrT="[Tekstas]"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t-LT" dirty="0"/>
            <a:t>Parama:</a:t>
          </a:r>
        </a:p>
        <a:p>
          <a:pPr marL="0" marR="0" lvl="0" indent="0" defTabSz="914400" eaLnBrk="1" fontAlgn="auto" latinLnBrk="0" hangingPunct="1">
            <a:lnSpc>
              <a:spcPct val="100000"/>
            </a:lnSpc>
            <a:spcBef>
              <a:spcPts val="0"/>
            </a:spcBef>
            <a:spcAft>
              <a:spcPts val="0"/>
            </a:spcAft>
            <a:buClrTx/>
            <a:buSzTx/>
            <a:buFontTx/>
            <a:buNone/>
            <a:tabLst/>
            <a:defRPr/>
          </a:pPr>
          <a:r>
            <a:rPr lang="lt-LT" dirty="0"/>
            <a:t>65 079,33 Eur</a:t>
          </a:r>
        </a:p>
        <a:p>
          <a:pPr marL="0" lvl="0" defTabSz="2266950">
            <a:lnSpc>
              <a:spcPct val="90000"/>
            </a:lnSpc>
            <a:spcBef>
              <a:spcPct val="0"/>
            </a:spcBef>
            <a:spcAft>
              <a:spcPct val="35000"/>
            </a:spcAft>
            <a:buNone/>
          </a:pPr>
          <a:endParaRPr lang="lt-LT" dirty="0"/>
        </a:p>
      </dgm:t>
    </dgm:pt>
    <dgm:pt modelId="{F1E02812-1A8A-4073-9021-4922BB12DE5D}" type="parTrans" cxnId="{D662BF99-7CB9-420C-BBD0-4521FFC48B6E}">
      <dgm:prSet/>
      <dgm:spPr/>
      <dgm:t>
        <a:bodyPr/>
        <a:lstStyle/>
        <a:p>
          <a:endParaRPr lang="lt-LT"/>
        </a:p>
      </dgm:t>
    </dgm:pt>
    <dgm:pt modelId="{76AFD061-EA8D-4B47-9E4C-51F2D9B4CFE2}" type="sibTrans" cxnId="{D662BF99-7CB9-420C-BBD0-4521FFC48B6E}">
      <dgm:prSet/>
      <dgm:spPr/>
      <dgm:t>
        <a:bodyPr/>
        <a:lstStyle/>
        <a:p>
          <a:endParaRPr lang="lt-LT"/>
        </a:p>
      </dgm:t>
    </dgm:pt>
    <dgm:pt modelId="{C7DC5CCC-73F2-4945-97B9-951D59B29D2A}">
      <dgm:prSet phldrT="[Tekstas]"/>
      <dgm:spPr/>
      <dgm:t>
        <a:bodyPr/>
        <a:lstStyle/>
        <a:p>
          <a:r>
            <a:rPr lang="lt-LT" dirty="0"/>
            <a:t>Intensyvumas</a:t>
          </a:r>
        </a:p>
        <a:p>
          <a:r>
            <a:rPr lang="lt-LT" dirty="0"/>
            <a:t> 70 proc.</a:t>
          </a:r>
        </a:p>
      </dgm:t>
    </dgm:pt>
    <dgm:pt modelId="{E366445B-B779-47D9-B978-F8F69D6BDA57}" type="parTrans" cxnId="{4130CCE8-A731-44C4-826C-E0BC16C29B19}">
      <dgm:prSet/>
      <dgm:spPr/>
      <dgm:t>
        <a:bodyPr/>
        <a:lstStyle/>
        <a:p>
          <a:endParaRPr lang="lt-LT"/>
        </a:p>
      </dgm:t>
    </dgm:pt>
    <dgm:pt modelId="{5F80210D-BDEE-4644-B052-5582B2509F06}" type="sibTrans" cxnId="{4130CCE8-A731-44C4-826C-E0BC16C29B19}">
      <dgm:prSet/>
      <dgm:spPr/>
      <dgm:t>
        <a:bodyPr/>
        <a:lstStyle/>
        <a:p>
          <a:endParaRPr lang="lt-LT"/>
        </a:p>
      </dgm:t>
    </dgm:pt>
    <dgm:pt modelId="{C0546714-0666-4AC9-8C03-EC61DBA64CF9}">
      <dgm:prSet phldrT="[Tekstas]"/>
      <dgm:spPr/>
      <dgm:t>
        <a:bodyPr/>
        <a:lstStyle/>
        <a:p>
          <a:r>
            <a:rPr lang="lt-LT" dirty="0"/>
            <a:t>Prisidėjimas:</a:t>
          </a:r>
        </a:p>
        <a:p>
          <a:r>
            <a:rPr lang="lt-LT" dirty="0"/>
            <a:t>27 891,14 Eur</a:t>
          </a:r>
        </a:p>
      </dgm:t>
    </dgm:pt>
    <dgm:pt modelId="{A635D1DC-4EBB-43C8-9A1D-7170B43C9B32}" type="parTrans" cxnId="{3D39E0D7-FE4F-4439-9349-AA545FE80965}">
      <dgm:prSet/>
      <dgm:spPr/>
      <dgm:t>
        <a:bodyPr/>
        <a:lstStyle/>
        <a:p>
          <a:endParaRPr lang="lt-LT"/>
        </a:p>
      </dgm:t>
    </dgm:pt>
    <dgm:pt modelId="{6FF7E077-702E-450F-B572-3BA24CD1BFF4}" type="sibTrans" cxnId="{3D39E0D7-FE4F-4439-9349-AA545FE80965}">
      <dgm:prSet/>
      <dgm:spPr/>
      <dgm:t>
        <a:bodyPr/>
        <a:lstStyle/>
        <a:p>
          <a:endParaRPr lang="lt-LT"/>
        </a:p>
      </dgm:t>
    </dgm:pt>
    <dgm:pt modelId="{6E747DED-33C1-4EA0-B366-B8FFD30C6499}">
      <dgm:prSet phldrT="[Tekstas]"/>
      <dgm:spPr/>
      <dgm:t>
        <a:bodyPr/>
        <a:lstStyle/>
        <a:p>
          <a:r>
            <a:rPr lang="lt-LT" dirty="0"/>
            <a:t>Pareiškėjo įnašas: 30 proc.</a:t>
          </a:r>
        </a:p>
      </dgm:t>
    </dgm:pt>
    <dgm:pt modelId="{9EDAB751-D7A2-4900-A601-5020CC79C6AF}" type="parTrans" cxnId="{2EB7B1D4-78B7-4CF5-83DF-AD205A7ABB1F}">
      <dgm:prSet/>
      <dgm:spPr/>
      <dgm:t>
        <a:bodyPr/>
        <a:lstStyle/>
        <a:p>
          <a:endParaRPr lang="lt-LT"/>
        </a:p>
      </dgm:t>
    </dgm:pt>
    <dgm:pt modelId="{743D3F3E-26F3-4899-92EF-B5D49D2B6A52}" type="sibTrans" cxnId="{2EB7B1D4-78B7-4CF5-83DF-AD205A7ABB1F}">
      <dgm:prSet/>
      <dgm:spPr/>
      <dgm:t>
        <a:bodyPr/>
        <a:lstStyle/>
        <a:p>
          <a:endParaRPr lang="lt-LT"/>
        </a:p>
      </dgm:t>
    </dgm:pt>
    <dgm:pt modelId="{5B154A2F-4D98-40B8-A3CD-6CB3C8B5F9A2}" type="pres">
      <dgm:prSet presAssocID="{1C8C6814-F8C4-42BC-91E5-2366E1411994}" presName="diagram" presStyleCnt="0">
        <dgm:presLayoutVars>
          <dgm:chPref val="1"/>
          <dgm:dir/>
          <dgm:animOne val="branch"/>
          <dgm:animLvl val="lvl"/>
          <dgm:resizeHandles val="exact"/>
        </dgm:presLayoutVars>
      </dgm:prSet>
      <dgm:spPr/>
    </dgm:pt>
    <dgm:pt modelId="{3FC9B39B-49BB-4D54-93B8-315880885B26}" type="pres">
      <dgm:prSet presAssocID="{D82C8AAA-70F7-4CAF-8434-617A11473B9E}" presName="root1" presStyleCnt="0"/>
      <dgm:spPr/>
    </dgm:pt>
    <dgm:pt modelId="{B16ED76A-C4EB-4C8C-AF96-6E9757E0D723}" type="pres">
      <dgm:prSet presAssocID="{D82C8AAA-70F7-4CAF-8434-617A11473B9E}" presName="LevelOneTextNode" presStyleLbl="node0" presStyleIdx="0" presStyleCnt="1" custScaleY="165840">
        <dgm:presLayoutVars>
          <dgm:chPref val="3"/>
        </dgm:presLayoutVars>
      </dgm:prSet>
      <dgm:spPr/>
    </dgm:pt>
    <dgm:pt modelId="{FF8EBF7B-D985-4099-A34F-DFBA5B20D3D3}" type="pres">
      <dgm:prSet presAssocID="{D82C8AAA-70F7-4CAF-8434-617A11473B9E}" presName="level2hierChild" presStyleCnt="0"/>
      <dgm:spPr/>
    </dgm:pt>
    <dgm:pt modelId="{F7DC3550-EC63-46EC-BDF0-F1A5AD24BA02}" type="pres">
      <dgm:prSet presAssocID="{F1E02812-1A8A-4073-9021-4922BB12DE5D}" presName="conn2-1" presStyleLbl="parChTrans1D2" presStyleIdx="0" presStyleCnt="2"/>
      <dgm:spPr/>
    </dgm:pt>
    <dgm:pt modelId="{F0291B87-ECEB-4597-9DB4-9F46D5FE99ED}" type="pres">
      <dgm:prSet presAssocID="{F1E02812-1A8A-4073-9021-4922BB12DE5D}" presName="connTx" presStyleLbl="parChTrans1D2" presStyleIdx="0" presStyleCnt="2"/>
      <dgm:spPr/>
    </dgm:pt>
    <dgm:pt modelId="{401277CF-290A-4B6B-98C9-A46F70FE14E3}" type="pres">
      <dgm:prSet presAssocID="{8A7B89B9-9BF9-44F2-99E6-70EB0242AF87}" presName="root2" presStyleCnt="0"/>
      <dgm:spPr/>
    </dgm:pt>
    <dgm:pt modelId="{D83DF0D4-14AE-407F-972F-2799D9AA5C51}" type="pres">
      <dgm:prSet presAssocID="{8A7B89B9-9BF9-44F2-99E6-70EB0242AF87}" presName="LevelTwoTextNode" presStyleLbl="node2" presStyleIdx="0" presStyleCnt="2">
        <dgm:presLayoutVars>
          <dgm:chPref val="3"/>
        </dgm:presLayoutVars>
      </dgm:prSet>
      <dgm:spPr/>
    </dgm:pt>
    <dgm:pt modelId="{8B7D9863-37A1-4E3A-A7DB-6DA812957006}" type="pres">
      <dgm:prSet presAssocID="{8A7B89B9-9BF9-44F2-99E6-70EB0242AF87}" presName="level3hierChild" presStyleCnt="0"/>
      <dgm:spPr/>
    </dgm:pt>
    <dgm:pt modelId="{ABF5FED4-E946-4C0C-A058-478D0DF9925E}" type="pres">
      <dgm:prSet presAssocID="{E366445B-B779-47D9-B978-F8F69D6BDA57}" presName="conn2-1" presStyleLbl="parChTrans1D3" presStyleIdx="0" presStyleCnt="2"/>
      <dgm:spPr/>
    </dgm:pt>
    <dgm:pt modelId="{6264FA9D-5338-4AAB-BC76-4023A54B5C62}" type="pres">
      <dgm:prSet presAssocID="{E366445B-B779-47D9-B978-F8F69D6BDA57}" presName="connTx" presStyleLbl="parChTrans1D3" presStyleIdx="0" presStyleCnt="2"/>
      <dgm:spPr/>
    </dgm:pt>
    <dgm:pt modelId="{DE2E8F65-C5A4-447C-ACB3-5D80B224EE07}" type="pres">
      <dgm:prSet presAssocID="{C7DC5CCC-73F2-4945-97B9-951D59B29D2A}" presName="root2" presStyleCnt="0"/>
      <dgm:spPr/>
    </dgm:pt>
    <dgm:pt modelId="{2EEA312E-A74D-4735-831D-EDC25CA7AB62}" type="pres">
      <dgm:prSet presAssocID="{C7DC5CCC-73F2-4945-97B9-951D59B29D2A}" presName="LevelTwoTextNode" presStyleLbl="node3" presStyleIdx="0" presStyleCnt="2" custScaleX="116473">
        <dgm:presLayoutVars>
          <dgm:chPref val="3"/>
        </dgm:presLayoutVars>
      </dgm:prSet>
      <dgm:spPr/>
    </dgm:pt>
    <dgm:pt modelId="{FA1EA07E-9056-4493-A5CE-1C72AF84578F}" type="pres">
      <dgm:prSet presAssocID="{C7DC5CCC-73F2-4945-97B9-951D59B29D2A}" presName="level3hierChild" presStyleCnt="0"/>
      <dgm:spPr/>
    </dgm:pt>
    <dgm:pt modelId="{0CFBEF68-E2C0-49D8-A200-54D3F10D8F91}" type="pres">
      <dgm:prSet presAssocID="{A635D1DC-4EBB-43C8-9A1D-7170B43C9B32}" presName="conn2-1" presStyleLbl="parChTrans1D2" presStyleIdx="1" presStyleCnt="2"/>
      <dgm:spPr/>
    </dgm:pt>
    <dgm:pt modelId="{37B9D385-EE51-40C6-9782-A453A2E7F981}" type="pres">
      <dgm:prSet presAssocID="{A635D1DC-4EBB-43C8-9A1D-7170B43C9B32}" presName="connTx" presStyleLbl="parChTrans1D2" presStyleIdx="1" presStyleCnt="2"/>
      <dgm:spPr/>
    </dgm:pt>
    <dgm:pt modelId="{6552CABD-BCFA-4BC9-8504-CBAABE38AC20}" type="pres">
      <dgm:prSet presAssocID="{C0546714-0666-4AC9-8C03-EC61DBA64CF9}" presName="root2" presStyleCnt="0"/>
      <dgm:spPr/>
    </dgm:pt>
    <dgm:pt modelId="{FB2B42ED-4722-481F-9DB1-0EFDD5905429}" type="pres">
      <dgm:prSet presAssocID="{C0546714-0666-4AC9-8C03-EC61DBA64CF9}" presName="LevelTwoTextNode" presStyleLbl="node2" presStyleIdx="1" presStyleCnt="2">
        <dgm:presLayoutVars>
          <dgm:chPref val="3"/>
        </dgm:presLayoutVars>
      </dgm:prSet>
      <dgm:spPr/>
    </dgm:pt>
    <dgm:pt modelId="{058FC485-735E-40BF-B61F-57FC4E4C43DF}" type="pres">
      <dgm:prSet presAssocID="{C0546714-0666-4AC9-8C03-EC61DBA64CF9}" presName="level3hierChild" presStyleCnt="0"/>
      <dgm:spPr/>
    </dgm:pt>
    <dgm:pt modelId="{4AD8C633-A170-4C03-AE5C-EF18C9023339}" type="pres">
      <dgm:prSet presAssocID="{9EDAB751-D7A2-4900-A601-5020CC79C6AF}" presName="conn2-1" presStyleLbl="parChTrans1D3" presStyleIdx="1" presStyleCnt="2"/>
      <dgm:spPr/>
    </dgm:pt>
    <dgm:pt modelId="{26447B42-5C96-4A05-81DF-F12FA4146924}" type="pres">
      <dgm:prSet presAssocID="{9EDAB751-D7A2-4900-A601-5020CC79C6AF}" presName="connTx" presStyleLbl="parChTrans1D3" presStyleIdx="1" presStyleCnt="2"/>
      <dgm:spPr/>
    </dgm:pt>
    <dgm:pt modelId="{F7B54B4A-BD49-4526-A7FF-1FCF77DFB597}" type="pres">
      <dgm:prSet presAssocID="{6E747DED-33C1-4EA0-B366-B8FFD30C6499}" presName="root2" presStyleCnt="0"/>
      <dgm:spPr/>
    </dgm:pt>
    <dgm:pt modelId="{6C23795E-EE04-41D7-B288-40AEE9D69407}" type="pres">
      <dgm:prSet presAssocID="{6E747DED-33C1-4EA0-B366-B8FFD30C6499}" presName="LevelTwoTextNode" presStyleLbl="node3" presStyleIdx="1" presStyleCnt="2" custScaleX="116800">
        <dgm:presLayoutVars>
          <dgm:chPref val="3"/>
        </dgm:presLayoutVars>
      </dgm:prSet>
      <dgm:spPr/>
    </dgm:pt>
    <dgm:pt modelId="{13F84CFA-A5F9-4825-9C66-BDCF18CC5D58}" type="pres">
      <dgm:prSet presAssocID="{6E747DED-33C1-4EA0-B366-B8FFD30C6499}" presName="level3hierChild" presStyleCnt="0"/>
      <dgm:spPr/>
    </dgm:pt>
  </dgm:ptLst>
  <dgm:cxnLst>
    <dgm:cxn modelId="{B85E2D11-F2A5-4FC9-85B6-EE2B076BD04B}" type="presOf" srcId="{6E747DED-33C1-4EA0-B366-B8FFD30C6499}" destId="{6C23795E-EE04-41D7-B288-40AEE9D69407}" srcOrd="0" destOrd="0" presId="urn:microsoft.com/office/officeart/2005/8/layout/hierarchy2"/>
    <dgm:cxn modelId="{4940FE15-9DFD-4D65-B5D2-C16D53652A01}" type="presOf" srcId="{F1E02812-1A8A-4073-9021-4922BB12DE5D}" destId="{F7DC3550-EC63-46EC-BDF0-F1A5AD24BA02}" srcOrd="0" destOrd="0" presId="urn:microsoft.com/office/officeart/2005/8/layout/hierarchy2"/>
    <dgm:cxn modelId="{CB0DB619-071F-40A7-9EA3-FC320BA70B18}" type="presOf" srcId="{1C8C6814-F8C4-42BC-91E5-2366E1411994}" destId="{5B154A2F-4D98-40B8-A3CD-6CB3C8B5F9A2}" srcOrd="0" destOrd="0" presId="urn:microsoft.com/office/officeart/2005/8/layout/hierarchy2"/>
    <dgm:cxn modelId="{04BEDD32-43A0-4714-B4AE-3B5B7A766515}" type="presOf" srcId="{C0546714-0666-4AC9-8C03-EC61DBA64CF9}" destId="{FB2B42ED-4722-481F-9DB1-0EFDD5905429}" srcOrd="0" destOrd="0" presId="urn:microsoft.com/office/officeart/2005/8/layout/hierarchy2"/>
    <dgm:cxn modelId="{C2468D38-C856-4373-907B-696C08CAF4D7}" type="presOf" srcId="{9EDAB751-D7A2-4900-A601-5020CC79C6AF}" destId="{26447B42-5C96-4A05-81DF-F12FA4146924}" srcOrd="1" destOrd="0" presId="urn:microsoft.com/office/officeart/2005/8/layout/hierarchy2"/>
    <dgm:cxn modelId="{5BA2136B-54D7-413B-B660-F14600C0B77A}" type="presOf" srcId="{8A7B89B9-9BF9-44F2-99E6-70EB0242AF87}" destId="{D83DF0D4-14AE-407F-972F-2799D9AA5C51}" srcOrd="0" destOrd="0" presId="urn:microsoft.com/office/officeart/2005/8/layout/hierarchy2"/>
    <dgm:cxn modelId="{FA73846E-7BBB-47A3-B6FD-7DD9F093211E}" type="presOf" srcId="{E366445B-B779-47D9-B978-F8F69D6BDA57}" destId="{6264FA9D-5338-4AAB-BC76-4023A54B5C62}" srcOrd="1" destOrd="0" presId="urn:microsoft.com/office/officeart/2005/8/layout/hierarchy2"/>
    <dgm:cxn modelId="{D9865F50-FFBF-4ABC-90FD-CC6B75281C8B}" type="presOf" srcId="{F1E02812-1A8A-4073-9021-4922BB12DE5D}" destId="{F0291B87-ECEB-4597-9DB4-9F46D5FE99ED}" srcOrd="1" destOrd="0" presId="urn:microsoft.com/office/officeart/2005/8/layout/hierarchy2"/>
    <dgm:cxn modelId="{105D6E7F-45C7-482B-B60D-E7A0EFFABFE3}" type="presOf" srcId="{D82C8AAA-70F7-4CAF-8434-617A11473B9E}" destId="{B16ED76A-C4EB-4C8C-AF96-6E9757E0D723}" srcOrd="0" destOrd="0" presId="urn:microsoft.com/office/officeart/2005/8/layout/hierarchy2"/>
    <dgm:cxn modelId="{E13E238A-E582-4CD9-A27A-F9757337D204}" type="presOf" srcId="{A635D1DC-4EBB-43C8-9A1D-7170B43C9B32}" destId="{37B9D385-EE51-40C6-9782-A453A2E7F981}" srcOrd="1" destOrd="0" presId="urn:microsoft.com/office/officeart/2005/8/layout/hierarchy2"/>
    <dgm:cxn modelId="{D662BF99-7CB9-420C-BBD0-4521FFC48B6E}" srcId="{D82C8AAA-70F7-4CAF-8434-617A11473B9E}" destId="{8A7B89B9-9BF9-44F2-99E6-70EB0242AF87}" srcOrd="0" destOrd="0" parTransId="{F1E02812-1A8A-4073-9021-4922BB12DE5D}" sibTransId="{76AFD061-EA8D-4B47-9E4C-51F2D9B4CFE2}"/>
    <dgm:cxn modelId="{D538EEB7-962F-41E2-B0AB-EC90EC8EC949}" type="presOf" srcId="{C7DC5CCC-73F2-4945-97B9-951D59B29D2A}" destId="{2EEA312E-A74D-4735-831D-EDC25CA7AB62}" srcOrd="0" destOrd="0" presId="urn:microsoft.com/office/officeart/2005/8/layout/hierarchy2"/>
    <dgm:cxn modelId="{2EB7B1D4-78B7-4CF5-83DF-AD205A7ABB1F}" srcId="{C0546714-0666-4AC9-8C03-EC61DBA64CF9}" destId="{6E747DED-33C1-4EA0-B366-B8FFD30C6499}" srcOrd="0" destOrd="0" parTransId="{9EDAB751-D7A2-4900-A601-5020CC79C6AF}" sibTransId="{743D3F3E-26F3-4899-92EF-B5D49D2B6A52}"/>
    <dgm:cxn modelId="{3D39E0D7-FE4F-4439-9349-AA545FE80965}" srcId="{D82C8AAA-70F7-4CAF-8434-617A11473B9E}" destId="{C0546714-0666-4AC9-8C03-EC61DBA64CF9}" srcOrd="1" destOrd="0" parTransId="{A635D1DC-4EBB-43C8-9A1D-7170B43C9B32}" sibTransId="{6FF7E077-702E-450F-B572-3BA24CD1BFF4}"/>
    <dgm:cxn modelId="{4130CCE8-A731-44C4-826C-E0BC16C29B19}" srcId="{8A7B89B9-9BF9-44F2-99E6-70EB0242AF87}" destId="{C7DC5CCC-73F2-4945-97B9-951D59B29D2A}" srcOrd="0" destOrd="0" parTransId="{E366445B-B779-47D9-B978-F8F69D6BDA57}" sibTransId="{5F80210D-BDEE-4644-B052-5582B2509F06}"/>
    <dgm:cxn modelId="{C5E26EE9-8470-498E-8199-1083BBB4CAB7}" srcId="{1C8C6814-F8C4-42BC-91E5-2366E1411994}" destId="{D82C8AAA-70F7-4CAF-8434-617A11473B9E}" srcOrd="0" destOrd="0" parTransId="{1F03FB14-7CBC-4732-B3BC-5BF11DB7374F}" sibTransId="{7126A0C8-78C8-41B7-BA81-D79D01E99CAA}"/>
    <dgm:cxn modelId="{14E424EC-446A-443D-BCD9-D943E834DE34}" type="presOf" srcId="{9EDAB751-D7A2-4900-A601-5020CC79C6AF}" destId="{4AD8C633-A170-4C03-AE5C-EF18C9023339}" srcOrd="0" destOrd="0" presId="urn:microsoft.com/office/officeart/2005/8/layout/hierarchy2"/>
    <dgm:cxn modelId="{29D732EF-900D-460C-940B-04C1C75C267D}" type="presOf" srcId="{E366445B-B779-47D9-B978-F8F69D6BDA57}" destId="{ABF5FED4-E946-4C0C-A058-478D0DF9925E}" srcOrd="0" destOrd="0" presId="urn:microsoft.com/office/officeart/2005/8/layout/hierarchy2"/>
    <dgm:cxn modelId="{A8DD5EF2-838A-47AA-BD0E-C454445491C9}" type="presOf" srcId="{A635D1DC-4EBB-43C8-9A1D-7170B43C9B32}" destId="{0CFBEF68-E2C0-49D8-A200-54D3F10D8F91}" srcOrd="0" destOrd="0" presId="urn:microsoft.com/office/officeart/2005/8/layout/hierarchy2"/>
    <dgm:cxn modelId="{5CEF5465-D023-4609-A574-010C99404CDB}" type="presParOf" srcId="{5B154A2F-4D98-40B8-A3CD-6CB3C8B5F9A2}" destId="{3FC9B39B-49BB-4D54-93B8-315880885B26}" srcOrd="0" destOrd="0" presId="urn:microsoft.com/office/officeart/2005/8/layout/hierarchy2"/>
    <dgm:cxn modelId="{7ECEAB38-81AD-4570-A0C8-27F8EA824C93}" type="presParOf" srcId="{3FC9B39B-49BB-4D54-93B8-315880885B26}" destId="{B16ED76A-C4EB-4C8C-AF96-6E9757E0D723}" srcOrd="0" destOrd="0" presId="urn:microsoft.com/office/officeart/2005/8/layout/hierarchy2"/>
    <dgm:cxn modelId="{2CD77120-97B6-41EC-BD9B-70016CDA9499}" type="presParOf" srcId="{3FC9B39B-49BB-4D54-93B8-315880885B26}" destId="{FF8EBF7B-D985-4099-A34F-DFBA5B20D3D3}" srcOrd="1" destOrd="0" presId="urn:microsoft.com/office/officeart/2005/8/layout/hierarchy2"/>
    <dgm:cxn modelId="{D6C141D4-F0A9-4C3F-B92C-07C72FE309DA}" type="presParOf" srcId="{FF8EBF7B-D985-4099-A34F-DFBA5B20D3D3}" destId="{F7DC3550-EC63-46EC-BDF0-F1A5AD24BA02}" srcOrd="0" destOrd="0" presId="urn:microsoft.com/office/officeart/2005/8/layout/hierarchy2"/>
    <dgm:cxn modelId="{B27CCFBB-068B-4376-A02D-A24055328C8D}" type="presParOf" srcId="{F7DC3550-EC63-46EC-BDF0-F1A5AD24BA02}" destId="{F0291B87-ECEB-4597-9DB4-9F46D5FE99ED}" srcOrd="0" destOrd="0" presId="urn:microsoft.com/office/officeart/2005/8/layout/hierarchy2"/>
    <dgm:cxn modelId="{B09EB6CE-87C8-4D60-BBD5-3420ABED71EE}" type="presParOf" srcId="{FF8EBF7B-D985-4099-A34F-DFBA5B20D3D3}" destId="{401277CF-290A-4B6B-98C9-A46F70FE14E3}" srcOrd="1" destOrd="0" presId="urn:microsoft.com/office/officeart/2005/8/layout/hierarchy2"/>
    <dgm:cxn modelId="{8EC6E62E-EC1E-4D74-891F-C73CF3FF2A97}" type="presParOf" srcId="{401277CF-290A-4B6B-98C9-A46F70FE14E3}" destId="{D83DF0D4-14AE-407F-972F-2799D9AA5C51}" srcOrd="0" destOrd="0" presId="urn:microsoft.com/office/officeart/2005/8/layout/hierarchy2"/>
    <dgm:cxn modelId="{E8394D33-8E03-4222-82D4-954A49F77ADC}" type="presParOf" srcId="{401277CF-290A-4B6B-98C9-A46F70FE14E3}" destId="{8B7D9863-37A1-4E3A-A7DB-6DA812957006}" srcOrd="1" destOrd="0" presId="urn:microsoft.com/office/officeart/2005/8/layout/hierarchy2"/>
    <dgm:cxn modelId="{27DBBA17-1D6D-42E2-A18D-FCCDD0EBC985}" type="presParOf" srcId="{8B7D9863-37A1-4E3A-A7DB-6DA812957006}" destId="{ABF5FED4-E946-4C0C-A058-478D0DF9925E}" srcOrd="0" destOrd="0" presId="urn:microsoft.com/office/officeart/2005/8/layout/hierarchy2"/>
    <dgm:cxn modelId="{DCA2ABCC-A8BF-481F-A76F-9392D55EAC74}" type="presParOf" srcId="{ABF5FED4-E946-4C0C-A058-478D0DF9925E}" destId="{6264FA9D-5338-4AAB-BC76-4023A54B5C62}" srcOrd="0" destOrd="0" presId="urn:microsoft.com/office/officeart/2005/8/layout/hierarchy2"/>
    <dgm:cxn modelId="{E5DF7BC3-7943-4D37-8E4E-824A2DEB42FD}" type="presParOf" srcId="{8B7D9863-37A1-4E3A-A7DB-6DA812957006}" destId="{DE2E8F65-C5A4-447C-ACB3-5D80B224EE07}" srcOrd="1" destOrd="0" presId="urn:microsoft.com/office/officeart/2005/8/layout/hierarchy2"/>
    <dgm:cxn modelId="{31AE07C7-2B98-465C-8A59-AD63BADEB305}" type="presParOf" srcId="{DE2E8F65-C5A4-447C-ACB3-5D80B224EE07}" destId="{2EEA312E-A74D-4735-831D-EDC25CA7AB62}" srcOrd="0" destOrd="0" presId="urn:microsoft.com/office/officeart/2005/8/layout/hierarchy2"/>
    <dgm:cxn modelId="{4CE1F181-EDAE-4FD2-ADC6-022858AF59DC}" type="presParOf" srcId="{DE2E8F65-C5A4-447C-ACB3-5D80B224EE07}" destId="{FA1EA07E-9056-4493-A5CE-1C72AF84578F}" srcOrd="1" destOrd="0" presId="urn:microsoft.com/office/officeart/2005/8/layout/hierarchy2"/>
    <dgm:cxn modelId="{14947F64-DEB9-487F-B5E8-D5DFC6FDC2BC}" type="presParOf" srcId="{FF8EBF7B-D985-4099-A34F-DFBA5B20D3D3}" destId="{0CFBEF68-E2C0-49D8-A200-54D3F10D8F91}" srcOrd="2" destOrd="0" presId="urn:microsoft.com/office/officeart/2005/8/layout/hierarchy2"/>
    <dgm:cxn modelId="{10CC432F-89D5-484E-BD97-8A13A2450D13}" type="presParOf" srcId="{0CFBEF68-E2C0-49D8-A200-54D3F10D8F91}" destId="{37B9D385-EE51-40C6-9782-A453A2E7F981}" srcOrd="0" destOrd="0" presId="urn:microsoft.com/office/officeart/2005/8/layout/hierarchy2"/>
    <dgm:cxn modelId="{FB5AB524-E6A2-44E3-8F80-52DB90CE9944}" type="presParOf" srcId="{FF8EBF7B-D985-4099-A34F-DFBA5B20D3D3}" destId="{6552CABD-BCFA-4BC9-8504-CBAABE38AC20}" srcOrd="3" destOrd="0" presId="urn:microsoft.com/office/officeart/2005/8/layout/hierarchy2"/>
    <dgm:cxn modelId="{8F839908-97B3-4E9D-AB19-C65A48B0D3AD}" type="presParOf" srcId="{6552CABD-BCFA-4BC9-8504-CBAABE38AC20}" destId="{FB2B42ED-4722-481F-9DB1-0EFDD5905429}" srcOrd="0" destOrd="0" presId="urn:microsoft.com/office/officeart/2005/8/layout/hierarchy2"/>
    <dgm:cxn modelId="{70344C0A-770D-46D5-A1F3-1FD9E8E409E6}" type="presParOf" srcId="{6552CABD-BCFA-4BC9-8504-CBAABE38AC20}" destId="{058FC485-735E-40BF-B61F-57FC4E4C43DF}" srcOrd="1" destOrd="0" presId="urn:microsoft.com/office/officeart/2005/8/layout/hierarchy2"/>
    <dgm:cxn modelId="{B21C3A29-700C-4C6E-AD53-4198C51C5555}" type="presParOf" srcId="{058FC485-735E-40BF-B61F-57FC4E4C43DF}" destId="{4AD8C633-A170-4C03-AE5C-EF18C9023339}" srcOrd="0" destOrd="0" presId="urn:microsoft.com/office/officeart/2005/8/layout/hierarchy2"/>
    <dgm:cxn modelId="{CEE7BF54-0541-40FF-9759-7865E74CDD81}" type="presParOf" srcId="{4AD8C633-A170-4C03-AE5C-EF18C9023339}" destId="{26447B42-5C96-4A05-81DF-F12FA4146924}" srcOrd="0" destOrd="0" presId="urn:microsoft.com/office/officeart/2005/8/layout/hierarchy2"/>
    <dgm:cxn modelId="{2938299F-EBA1-48E1-8CC0-728C80109893}" type="presParOf" srcId="{058FC485-735E-40BF-B61F-57FC4E4C43DF}" destId="{F7B54B4A-BD49-4526-A7FF-1FCF77DFB597}" srcOrd="1" destOrd="0" presId="urn:microsoft.com/office/officeart/2005/8/layout/hierarchy2"/>
    <dgm:cxn modelId="{890B4053-CE1B-4E1B-8069-AC4073747DF4}" type="presParOf" srcId="{F7B54B4A-BD49-4526-A7FF-1FCF77DFB597}" destId="{6C23795E-EE04-41D7-B288-40AEE9D69407}" srcOrd="0" destOrd="0" presId="urn:microsoft.com/office/officeart/2005/8/layout/hierarchy2"/>
    <dgm:cxn modelId="{CE1660CC-40F0-4B7E-B204-4FEE364D1F9B}" type="presParOf" srcId="{F7B54B4A-BD49-4526-A7FF-1FCF77DFB597}" destId="{13F84CFA-A5F9-4825-9C66-BDCF18CC5D5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8C6814-F8C4-42BC-91E5-2366E141199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lt-LT"/>
        </a:p>
      </dgm:t>
    </dgm:pt>
    <dgm:pt modelId="{D82C8AAA-70F7-4CAF-8434-617A11473B9E}">
      <dgm:prSet phldrT="[Tekstas]"/>
      <dgm:spPr/>
      <dgm:t>
        <a:bodyPr/>
        <a:lstStyle/>
        <a:p>
          <a:r>
            <a:rPr lang="lt-LT" dirty="0"/>
            <a:t>Projekto vertė be PVM: </a:t>
          </a:r>
        </a:p>
        <a:p>
          <a:r>
            <a:rPr lang="lt-LT" dirty="0"/>
            <a:t>130 158,66Eur</a:t>
          </a:r>
        </a:p>
      </dgm:t>
    </dgm:pt>
    <dgm:pt modelId="{1F03FB14-7CBC-4732-B3BC-5BF11DB7374F}" type="parTrans" cxnId="{C5E26EE9-8470-498E-8199-1083BBB4CAB7}">
      <dgm:prSet/>
      <dgm:spPr/>
      <dgm:t>
        <a:bodyPr/>
        <a:lstStyle/>
        <a:p>
          <a:endParaRPr lang="lt-LT"/>
        </a:p>
      </dgm:t>
    </dgm:pt>
    <dgm:pt modelId="{7126A0C8-78C8-41B7-BA81-D79D01E99CAA}" type="sibTrans" cxnId="{C5E26EE9-8470-498E-8199-1083BBB4CAB7}">
      <dgm:prSet/>
      <dgm:spPr/>
      <dgm:t>
        <a:bodyPr/>
        <a:lstStyle/>
        <a:p>
          <a:endParaRPr lang="lt-LT"/>
        </a:p>
      </dgm:t>
    </dgm:pt>
    <dgm:pt modelId="{8A7B89B9-9BF9-44F2-99E6-70EB0242AF87}">
      <dgm:prSet phldrT="[Tekstas]"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lt-LT" dirty="0"/>
            <a:t>Parama:</a:t>
          </a:r>
        </a:p>
        <a:p>
          <a:pPr marL="0" marR="0" lvl="0" indent="0" defTabSz="914400" eaLnBrk="1" fontAlgn="auto" latinLnBrk="0" hangingPunct="1">
            <a:lnSpc>
              <a:spcPct val="100000"/>
            </a:lnSpc>
            <a:spcBef>
              <a:spcPts val="0"/>
            </a:spcBef>
            <a:spcAft>
              <a:spcPts val="0"/>
            </a:spcAft>
            <a:buClrTx/>
            <a:buSzTx/>
            <a:buFontTx/>
            <a:buNone/>
            <a:tabLst/>
            <a:defRPr/>
          </a:pPr>
          <a:r>
            <a:rPr lang="lt-LT" dirty="0"/>
            <a:t>65 079,33 Eur</a:t>
          </a:r>
        </a:p>
        <a:p>
          <a:pPr marL="0" lvl="0" defTabSz="2266950">
            <a:lnSpc>
              <a:spcPct val="90000"/>
            </a:lnSpc>
            <a:spcBef>
              <a:spcPct val="0"/>
            </a:spcBef>
            <a:spcAft>
              <a:spcPct val="35000"/>
            </a:spcAft>
            <a:buNone/>
          </a:pPr>
          <a:endParaRPr lang="lt-LT" dirty="0"/>
        </a:p>
      </dgm:t>
    </dgm:pt>
    <dgm:pt modelId="{F1E02812-1A8A-4073-9021-4922BB12DE5D}" type="parTrans" cxnId="{D662BF99-7CB9-420C-BBD0-4521FFC48B6E}">
      <dgm:prSet/>
      <dgm:spPr/>
      <dgm:t>
        <a:bodyPr/>
        <a:lstStyle/>
        <a:p>
          <a:endParaRPr lang="lt-LT"/>
        </a:p>
      </dgm:t>
    </dgm:pt>
    <dgm:pt modelId="{76AFD061-EA8D-4B47-9E4C-51F2D9B4CFE2}" type="sibTrans" cxnId="{D662BF99-7CB9-420C-BBD0-4521FFC48B6E}">
      <dgm:prSet/>
      <dgm:spPr/>
      <dgm:t>
        <a:bodyPr/>
        <a:lstStyle/>
        <a:p>
          <a:endParaRPr lang="lt-LT"/>
        </a:p>
      </dgm:t>
    </dgm:pt>
    <dgm:pt modelId="{C7DC5CCC-73F2-4945-97B9-951D59B29D2A}">
      <dgm:prSet phldrT="[Tekstas]"/>
      <dgm:spPr/>
      <dgm:t>
        <a:bodyPr/>
        <a:lstStyle/>
        <a:p>
          <a:r>
            <a:rPr lang="lt-LT" dirty="0"/>
            <a:t>Intensyvumas</a:t>
          </a:r>
        </a:p>
        <a:p>
          <a:r>
            <a:rPr lang="lt-LT" dirty="0"/>
            <a:t>50 proc.</a:t>
          </a:r>
        </a:p>
      </dgm:t>
    </dgm:pt>
    <dgm:pt modelId="{E366445B-B779-47D9-B978-F8F69D6BDA57}" type="parTrans" cxnId="{4130CCE8-A731-44C4-826C-E0BC16C29B19}">
      <dgm:prSet/>
      <dgm:spPr/>
      <dgm:t>
        <a:bodyPr/>
        <a:lstStyle/>
        <a:p>
          <a:endParaRPr lang="lt-LT"/>
        </a:p>
      </dgm:t>
    </dgm:pt>
    <dgm:pt modelId="{5F80210D-BDEE-4644-B052-5582B2509F06}" type="sibTrans" cxnId="{4130CCE8-A731-44C4-826C-E0BC16C29B19}">
      <dgm:prSet/>
      <dgm:spPr/>
      <dgm:t>
        <a:bodyPr/>
        <a:lstStyle/>
        <a:p>
          <a:endParaRPr lang="lt-LT"/>
        </a:p>
      </dgm:t>
    </dgm:pt>
    <dgm:pt modelId="{C0546714-0666-4AC9-8C03-EC61DBA64CF9}">
      <dgm:prSet phldrT="[Tekstas]"/>
      <dgm:spPr/>
      <dgm:t>
        <a:bodyPr/>
        <a:lstStyle/>
        <a:p>
          <a:r>
            <a:rPr lang="lt-LT" dirty="0"/>
            <a:t>Prisidėjimas:</a:t>
          </a:r>
        </a:p>
        <a:p>
          <a:r>
            <a:rPr lang="lt-LT" dirty="0"/>
            <a:t>65 079,33Eur</a:t>
          </a:r>
        </a:p>
      </dgm:t>
    </dgm:pt>
    <dgm:pt modelId="{A635D1DC-4EBB-43C8-9A1D-7170B43C9B32}" type="parTrans" cxnId="{3D39E0D7-FE4F-4439-9349-AA545FE80965}">
      <dgm:prSet/>
      <dgm:spPr/>
      <dgm:t>
        <a:bodyPr/>
        <a:lstStyle/>
        <a:p>
          <a:endParaRPr lang="lt-LT"/>
        </a:p>
      </dgm:t>
    </dgm:pt>
    <dgm:pt modelId="{6FF7E077-702E-450F-B572-3BA24CD1BFF4}" type="sibTrans" cxnId="{3D39E0D7-FE4F-4439-9349-AA545FE80965}">
      <dgm:prSet/>
      <dgm:spPr/>
      <dgm:t>
        <a:bodyPr/>
        <a:lstStyle/>
        <a:p>
          <a:endParaRPr lang="lt-LT"/>
        </a:p>
      </dgm:t>
    </dgm:pt>
    <dgm:pt modelId="{6E747DED-33C1-4EA0-B366-B8FFD30C6499}">
      <dgm:prSet phldrT="[Tekstas]"/>
      <dgm:spPr/>
      <dgm:t>
        <a:bodyPr/>
        <a:lstStyle/>
        <a:p>
          <a:r>
            <a:rPr lang="lt-LT" dirty="0"/>
            <a:t>Pareiškėjo įnašas: 50 proc.</a:t>
          </a:r>
        </a:p>
      </dgm:t>
    </dgm:pt>
    <dgm:pt modelId="{9EDAB751-D7A2-4900-A601-5020CC79C6AF}" type="parTrans" cxnId="{2EB7B1D4-78B7-4CF5-83DF-AD205A7ABB1F}">
      <dgm:prSet/>
      <dgm:spPr/>
      <dgm:t>
        <a:bodyPr/>
        <a:lstStyle/>
        <a:p>
          <a:endParaRPr lang="lt-LT"/>
        </a:p>
      </dgm:t>
    </dgm:pt>
    <dgm:pt modelId="{743D3F3E-26F3-4899-92EF-B5D49D2B6A52}" type="sibTrans" cxnId="{2EB7B1D4-78B7-4CF5-83DF-AD205A7ABB1F}">
      <dgm:prSet/>
      <dgm:spPr/>
      <dgm:t>
        <a:bodyPr/>
        <a:lstStyle/>
        <a:p>
          <a:endParaRPr lang="lt-LT"/>
        </a:p>
      </dgm:t>
    </dgm:pt>
    <dgm:pt modelId="{5B154A2F-4D98-40B8-A3CD-6CB3C8B5F9A2}" type="pres">
      <dgm:prSet presAssocID="{1C8C6814-F8C4-42BC-91E5-2366E1411994}" presName="diagram" presStyleCnt="0">
        <dgm:presLayoutVars>
          <dgm:chPref val="1"/>
          <dgm:dir/>
          <dgm:animOne val="branch"/>
          <dgm:animLvl val="lvl"/>
          <dgm:resizeHandles val="exact"/>
        </dgm:presLayoutVars>
      </dgm:prSet>
      <dgm:spPr/>
    </dgm:pt>
    <dgm:pt modelId="{3FC9B39B-49BB-4D54-93B8-315880885B26}" type="pres">
      <dgm:prSet presAssocID="{D82C8AAA-70F7-4CAF-8434-617A11473B9E}" presName="root1" presStyleCnt="0"/>
      <dgm:spPr/>
    </dgm:pt>
    <dgm:pt modelId="{B16ED76A-C4EB-4C8C-AF96-6E9757E0D723}" type="pres">
      <dgm:prSet presAssocID="{D82C8AAA-70F7-4CAF-8434-617A11473B9E}" presName="LevelOneTextNode" presStyleLbl="node0" presStyleIdx="0" presStyleCnt="1" custScaleX="117079" custScaleY="228824">
        <dgm:presLayoutVars>
          <dgm:chPref val="3"/>
        </dgm:presLayoutVars>
      </dgm:prSet>
      <dgm:spPr/>
    </dgm:pt>
    <dgm:pt modelId="{FF8EBF7B-D985-4099-A34F-DFBA5B20D3D3}" type="pres">
      <dgm:prSet presAssocID="{D82C8AAA-70F7-4CAF-8434-617A11473B9E}" presName="level2hierChild" presStyleCnt="0"/>
      <dgm:spPr/>
    </dgm:pt>
    <dgm:pt modelId="{F7DC3550-EC63-46EC-BDF0-F1A5AD24BA02}" type="pres">
      <dgm:prSet presAssocID="{F1E02812-1A8A-4073-9021-4922BB12DE5D}" presName="conn2-1" presStyleLbl="parChTrans1D2" presStyleIdx="0" presStyleCnt="2"/>
      <dgm:spPr/>
    </dgm:pt>
    <dgm:pt modelId="{F0291B87-ECEB-4597-9DB4-9F46D5FE99ED}" type="pres">
      <dgm:prSet presAssocID="{F1E02812-1A8A-4073-9021-4922BB12DE5D}" presName="connTx" presStyleLbl="parChTrans1D2" presStyleIdx="0" presStyleCnt="2"/>
      <dgm:spPr/>
    </dgm:pt>
    <dgm:pt modelId="{401277CF-290A-4B6B-98C9-A46F70FE14E3}" type="pres">
      <dgm:prSet presAssocID="{8A7B89B9-9BF9-44F2-99E6-70EB0242AF87}" presName="root2" presStyleCnt="0"/>
      <dgm:spPr/>
    </dgm:pt>
    <dgm:pt modelId="{D83DF0D4-14AE-407F-972F-2799D9AA5C51}" type="pres">
      <dgm:prSet presAssocID="{8A7B89B9-9BF9-44F2-99E6-70EB0242AF87}" presName="LevelTwoTextNode" presStyleLbl="node2" presStyleIdx="0" presStyleCnt="2" custLinFactNeighborX="14970" custLinFactNeighborY="6102">
        <dgm:presLayoutVars>
          <dgm:chPref val="3"/>
        </dgm:presLayoutVars>
      </dgm:prSet>
      <dgm:spPr/>
    </dgm:pt>
    <dgm:pt modelId="{8B7D9863-37A1-4E3A-A7DB-6DA812957006}" type="pres">
      <dgm:prSet presAssocID="{8A7B89B9-9BF9-44F2-99E6-70EB0242AF87}" presName="level3hierChild" presStyleCnt="0"/>
      <dgm:spPr/>
    </dgm:pt>
    <dgm:pt modelId="{ABF5FED4-E946-4C0C-A058-478D0DF9925E}" type="pres">
      <dgm:prSet presAssocID="{E366445B-B779-47D9-B978-F8F69D6BDA57}" presName="conn2-1" presStyleLbl="parChTrans1D3" presStyleIdx="0" presStyleCnt="2"/>
      <dgm:spPr/>
    </dgm:pt>
    <dgm:pt modelId="{6264FA9D-5338-4AAB-BC76-4023A54B5C62}" type="pres">
      <dgm:prSet presAssocID="{E366445B-B779-47D9-B978-F8F69D6BDA57}" presName="connTx" presStyleLbl="parChTrans1D3" presStyleIdx="0" presStyleCnt="2"/>
      <dgm:spPr/>
    </dgm:pt>
    <dgm:pt modelId="{DE2E8F65-C5A4-447C-ACB3-5D80B224EE07}" type="pres">
      <dgm:prSet presAssocID="{C7DC5CCC-73F2-4945-97B9-951D59B29D2A}" presName="root2" presStyleCnt="0"/>
      <dgm:spPr/>
    </dgm:pt>
    <dgm:pt modelId="{2EEA312E-A74D-4735-831D-EDC25CA7AB62}" type="pres">
      <dgm:prSet presAssocID="{C7DC5CCC-73F2-4945-97B9-951D59B29D2A}" presName="LevelTwoTextNode" presStyleLbl="node3" presStyleIdx="0" presStyleCnt="2" custScaleX="98727">
        <dgm:presLayoutVars>
          <dgm:chPref val="3"/>
        </dgm:presLayoutVars>
      </dgm:prSet>
      <dgm:spPr/>
    </dgm:pt>
    <dgm:pt modelId="{FA1EA07E-9056-4493-A5CE-1C72AF84578F}" type="pres">
      <dgm:prSet presAssocID="{C7DC5CCC-73F2-4945-97B9-951D59B29D2A}" presName="level3hierChild" presStyleCnt="0"/>
      <dgm:spPr/>
    </dgm:pt>
    <dgm:pt modelId="{0CFBEF68-E2C0-49D8-A200-54D3F10D8F91}" type="pres">
      <dgm:prSet presAssocID="{A635D1DC-4EBB-43C8-9A1D-7170B43C9B32}" presName="conn2-1" presStyleLbl="parChTrans1D2" presStyleIdx="1" presStyleCnt="2"/>
      <dgm:spPr/>
    </dgm:pt>
    <dgm:pt modelId="{37B9D385-EE51-40C6-9782-A453A2E7F981}" type="pres">
      <dgm:prSet presAssocID="{A635D1DC-4EBB-43C8-9A1D-7170B43C9B32}" presName="connTx" presStyleLbl="parChTrans1D2" presStyleIdx="1" presStyleCnt="2"/>
      <dgm:spPr/>
    </dgm:pt>
    <dgm:pt modelId="{6552CABD-BCFA-4BC9-8504-CBAABE38AC20}" type="pres">
      <dgm:prSet presAssocID="{C0546714-0666-4AC9-8C03-EC61DBA64CF9}" presName="root2" presStyleCnt="0"/>
      <dgm:spPr/>
    </dgm:pt>
    <dgm:pt modelId="{FB2B42ED-4722-481F-9DB1-0EFDD5905429}" type="pres">
      <dgm:prSet presAssocID="{C0546714-0666-4AC9-8C03-EC61DBA64CF9}" presName="LevelTwoTextNode" presStyleLbl="node2" presStyleIdx="1" presStyleCnt="2" custLinFactNeighborX="13972" custLinFactNeighborY="4990">
        <dgm:presLayoutVars>
          <dgm:chPref val="3"/>
        </dgm:presLayoutVars>
      </dgm:prSet>
      <dgm:spPr/>
    </dgm:pt>
    <dgm:pt modelId="{058FC485-735E-40BF-B61F-57FC4E4C43DF}" type="pres">
      <dgm:prSet presAssocID="{C0546714-0666-4AC9-8C03-EC61DBA64CF9}" presName="level3hierChild" presStyleCnt="0"/>
      <dgm:spPr/>
    </dgm:pt>
    <dgm:pt modelId="{4AD8C633-A170-4C03-AE5C-EF18C9023339}" type="pres">
      <dgm:prSet presAssocID="{9EDAB751-D7A2-4900-A601-5020CC79C6AF}" presName="conn2-1" presStyleLbl="parChTrans1D3" presStyleIdx="1" presStyleCnt="2"/>
      <dgm:spPr/>
    </dgm:pt>
    <dgm:pt modelId="{26447B42-5C96-4A05-81DF-F12FA4146924}" type="pres">
      <dgm:prSet presAssocID="{9EDAB751-D7A2-4900-A601-5020CC79C6AF}" presName="connTx" presStyleLbl="parChTrans1D3" presStyleIdx="1" presStyleCnt="2"/>
      <dgm:spPr/>
    </dgm:pt>
    <dgm:pt modelId="{F7B54B4A-BD49-4526-A7FF-1FCF77DFB597}" type="pres">
      <dgm:prSet presAssocID="{6E747DED-33C1-4EA0-B366-B8FFD30C6499}" presName="root2" presStyleCnt="0"/>
      <dgm:spPr/>
    </dgm:pt>
    <dgm:pt modelId="{6C23795E-EE04-41D7-B288-40AEE9D69407}" type="pres">
      <dgm:prSet presAssocID="{6E747DED-33C1-4EA0-B366-B8FFD30C6499}" presName="LevelTwoTextNode" presStyleLbl="node3" presStyleIdx="1" presStyleCnt="2" custScaleX="98508">
        <dgm:presLayoutVars>
          <dgm:chPref val="3"/>
        </dgm:presLayoutVars>
      </dgm:prSet>
      <dgm:spPr/>
    </dgm:pt>
    <dgm:pt modelId="{13F84CFA-A5F9-4825-9C66-BDCF18CC5D58}" type="pres">
      <dgm:prSet presAssocID="{6E747DED-33C1-4EA0-B366-B8FFD30C6499}" presName="level3hierChild" presStyleCnt="0"/>
      <dgm:spPr/>
    </dgm:pt>
  </dgm:ptLst>
  <dgm:cxnLst>
    <dgm:cxn modelId="{B85E2D11-F2A5-4FC9-85B6-EE2B076BD04B}" type="presOf" srcId="{6E747DED-33C1-4EA0-B366-B8FFD30C6499}" destId="{6C23795E-EE04-41D7-B288-40AEE9D69407}" srcOrd="0" destOrd="0" presId="urn:microsoft.com/office/officeart/2005/8/layout/hierarchy2"/>
    <dgm:cxn modelId="{4940FE15-9DFD-4D65-B5D2-C16D53652A01}" type="presOf" srcId="{F1E02812-1A8A-4073-9021-4922BB12DE5D}" destId="{F7DC3550-EC63-46EC-BDF0-F1A5AD24BA02}" srcOrd="0" destOrd="0" presId="urn:microsoft.com/office/officeart/2005/8/layout/hierarchy2"/>
    <dgm:cxn modelId="{CB0DB619-071F-40A7-9EA3-FC320BA70B18}" type="presOf" srcId="{1C8C6814-F8C4-42BC-91E5-2366E1411994}" destId="{5B154A2F-4D98-40B8-A3CD-6CB3C8B5F9A2}" srcOrd="0" destOrd="0" presId="urn:microsoft.com/office/officeart/2005/8/layout/hierarchy2"/>
    <dgm:cxn modelId="{04BEDD32-43A0-4714-B4AE-3B5B7A766515}" type="presOf" srcId="{C0546714-0666-4AC9-8C03-EC61DBA64CF9}" destId="{FB2B42ED-4722-481F-9DB1-0EFDD5905429}" srcOrd="0" destOrd="0" presId="urn:microsoft.com/office/officeart/2005/8/layout/hierarchy2"/>
    <dgm:cxn modelId="{C2468D38-C856-4373-907B-696C08CAF4D7}" type="presOf" srcId="{9EDAB751-D7A2-4900-A601-5020CC79C6AF}" destId="{26447B42-5C96-4A05-81DF-F12FA4146924}" srcOrd="1" destOrd="0" presId="urn:microsoft.com/office/officeart/2005/8/layout/hierarchy2"/>
    <dgm:cxn modelId="{5BA2136B-54D7-413B-B660-F14600C0B77A}" type="presOf" srcId="{8A7B89B9-9BF9-44F2-99E6-70EB0242AF87}" destId="{D83DF0D4-14AE-407F-972F-2799D9AA5C51}" srcOrd="0" destOrd="0" presId="urn:microsoft.com/office/officeart/2005/8/layout/hierarchy2"/>
    <dgm:cxn modelId="{FA73846E-7BBB-47A3-B6FD-7DD9F093211E}" type="presOf" srcId="{E366445B-B779-47D9-B978-F8F69D6BDA57}" destId="{6264FA9D-5338-4AAB-BC76-4023A54B5C62}" srcOrd="1" destOrd="0" presId="urn:microsoft.com/office/officeart/2005/8/layout/hierarchy2"/>
    <dgm:cxn modelId="{D9865F50-FFBF-4ABC-90FD-CC6B75281C8B}" type="presOf" srcId="{F1E02812-1A8A-4073-9021-4922BB12DE5D}" destId="{F0291B87-ECEB-4597-9DB4-9F46D5FE99ED}" srcOrd="1" destOrd="0" presId="urn:microsoft.com/office/officeart/2005/8/layout/hierarchy2"/>
    <dgm:cxn modelId="{105D6E7F-45C7-482B-B60D-E7A0EFFABFE3}" type="presOf" srcId="{D82C8AAA-70F7-4CAF-8434-617A11473B9E}" destId="{B16ED76A-C4EB-4C8C-AF96-6E9757E0D723}" srcOrd="0" destOrd="0" presId="urn:microsoft.com/office/officeart/2005/8/layout/hierarchy2"/>
    <dgm:cxn modelId="{E13E238A-E582-4CD9-A27A-F9757337D204}" type="presOf" srcId="{A635D1DC-4EBB-43C8-9A1D-7170B43C9B32}" destId="{37B9D385-EE51-40C6-9782-A453A2E7F981}" srcOrd="1" destOrd="0" presId="urn:microsoft.com/office/officeart/2005/8/layout/hierarchy2"/>
    <dgm:cxn modelId="{D662BF99-7CB9-420C-BBD0-4521FFC48B6E}" srcId="{D82C8AAA-70F7-4CAF-8434-617A11473B9E}" destId="{8A7B89B9-9BF9-44F2-99E6-70EB0242AF87}" srcOrd="0" destOrd="0" parTransId="{F1E02812-1A8A-4073-9021-4922BB12DE5D}" sibTransId="{76AFD061-EA8D-4B47-9E4C-51F2D9B4CFE2}"/>
    <dgm:cxn modelId="{D538EEB7-962F-41E2-B0AB-EC90EC8EC949}" type="presOf" srcId="{C7DC5CCC-73F2-4945-97B9-951D59B29D2A}" destId="{2EEA312E-A74D-4735-831D-EDC25CA7AB62}" srcOrd="0" destOrd="0" presId="urn:microsoft.com/office/officeart/2005/8/layout/hierarchy2"/>
    <dgm:cxn modelId="{2EB7B1D4-78B7-4CF5-83DF-AD205A7ABB1F}" srcId="{C0546714-0666-4AC9-8C03-EC61DBA64CF9}" destId="{6E747DED-33C1-4EA0-B366-B8FFD30C6499}" srcOrd="0" destOrd="0" parTransId="{9EDAB751-D7A2-4900-A601-5020CC79C6AF}" sibTransId="{743D3F3E-26F3-4899-92EF-B5D49D2B6A52}"/>
    <dgm:cxn modelId="{3D39E0D7-FE4F-4439-9349-AA545FE80965}" srcId="{D82C8AAA-70F7-4CAF-8434-617A11473B9E}" destId="{C0546714-0666-4AC9-8C03-EC61DBA64CF9}" srcOrd="1" destOrd="0" parTransId="{A635D1DC-4EBB-43C8-9A1D-7170B43C9B32}" sibTransId="{6FF7E077-702E-450F-B572-3BA24CD1BFF4}"/>
    <dgm:cxn modelId="{4130CCE8-A731-44C4-826C-E0BC16C29B19}" srcId="{8A7B89B9-9BF9-44F2-99E6-70EB0242AF87}" destId="{C7DC5CCC-73F2-4945-97B9-951D59B29D2A}" srcOrd="0" destOrd="0" parTransId="{E366445B-B779-47D9-B978-F8F69D6BDA57}" sibTransId="{5F80210D-BDEE-4644-B052-5582B2509F06}"/>
    <dgm:cxn modelId="{C5E26EE9-8470-498E-8199-1083BBB4CAB7}" srcId="{1C8C6814-F8C4-42BC-91E5-2366E1411994}" destId="{D82C8AAA-70F7-4CAF-8434-617A11473B9E}" srcOrd="0" destOrd="0" parTransId="{1F03FB14-7CBC-4732-B3BC-5BF11DB7374F}" sibTransId="{7126A0C8-78C8-41B7-BA81-D79D01E99CAA}"/>
    <dgm:cxn modelId="{14E424EC-446A-443D-BCD9-D943E834DE34}" type="presOf" srcId="{9EDAB751-D7A2-4900-A601-5020CC79C6AF}" destId="{4AD8C633-A170-4C03-AE5C-EF18C9023339}" srcOrd="0" destOrd="0" presId="urn:microsoft.com/office/officeart/2005/8/layout/hierarchy2"/>
    <dgm:cxn modelId="{29D732EF-900D-460C-940B-04C1C75C267D}" type="presOf" srcId="{E366445B-B779-47D9-B978-F8F69D6BDA57}" destId="{ABF5FED4-E946-4C0C-A058-478D0DF9925E}" srcOrd="0" destOrd="0" presId="urn:microsoft.com/office/officeart/2005/8/layout/hierarchy2"/>
    <dgm:cxn modelId="{A8DD5EF2-838A-47AA-BD0E-C454445491C9}" type="presOf" srcId="{A635D1DC-4EBB-43C8-9A1D-7170B43C9B32}" destId="{0CFBEF68-E2C0-49D8-A200-54D3F10D8F91}" srcOrd="0" destOrd="0" presId="urn:microsoft.com/office/officeart/2005/8/layout/hierarchy2"/>
    <dgm:cxn modelId="{5CEF5465-D023-4609-A574-010C99404CDB}" type="presParOf" srcId="{5B154A2F-4D98-40B8-A3CD-6CB3C8B5F9A2}" destId="{3FC9B39B-49BB-4D54-93B8-315880885B26}" srcOrd="0" destOrd="0" presId="urn:microsoft.com/office/officeart/2005/8/layout/hierarchy2"/>
    <dgm:cxn modelId="{7ECEAB38-81AD-4570-A0C8-27F8EA824C93}" type="presParOf" srcId="{3FC9B39B-49BB-4D54-93B8-315880885B26}" destId="{B16ED76A-C4EB-4C8C-AF96-6E9757E0D723}" srcOrd="0" destOrd="0" presId="urn:microsoft.com/office/officeart/2005/8/layout/hierarchy2"/>
    <dgm:cxn modelId="{2CD77120-97B6-41EC-BD9B-70016CDA9499}" type="presParOf" srcId="{3FC9B39B-49BB-4D54-93B8-315880885B26}" destId="{FF8EBF7B-D985-4099-A34F-DFBA5B20D3D3}" srcOrd="1" destOrd="0" presId="urn:microsoft.com/office/officeart/2005/8/layout/hierarchy2"/>
    <dgm:cxn modelId="{D6C141D4-F0A9-4C3F-B92C-07C72FE309DA}" type="presParOf" srcId="{FF8EBF7B-D985-4099-A34F-DFBA5B20D3D3}" destId="{F7DC3550-EC63-46EC-BDF0-F1A5AD24BA02}" srcOrd="0" destOrd="0" presId="urn:microsoft.com/office/officeart/2005/8/layout/hierarchy2"/>
    <dgm:cxn modelId="{B27CCFBB-068B-4376-A02D-A24055328C8D}" type="presParOf" srcId="{F7DC3550-EC63-46EC-BDF0-F1A5AD24BA02}" destId="{F0291B87-ECEB-4597-9DB4-9F46D5FE99ED}" srcOrd="0" destOrd="0" presId="urn:microsoft.com/office/officeart/2005/8/layout/hierarchy2"/>
    <dgm:cxn modelId="{B09EB6CE-87C8-4D60-BBD5-3420ABED71EE}" type="presParOf" srcId="{FF8EBF7B-D985-4099-A34F-DFBA5B20D3D3}" destId="{401277CF-290A-4B6B-98C9-A46F70FE14E3}" srcOrd="1" destOrd="0" presId="urn:microsoft.com/office/officeart/2005/8/layout/hierarchy2"/>
    <dgm:cxn modelId="{8EC6E62E-EC1E-4D74-891F-C73CF3FF2A97}" type="presParOf" srcId="{401277CF-290A-4B6B-98C9-A46F70FE14E3}" destId="{D83DF0D4-14AE-407F-972F-2799D9AA5C51}" srcOrd="0" destOrd="0" presId="urn:microsoft.com/office/officeart/2005/8/layout/hierarchy2"/>
    <dgm:cxn modelId="{E8394D33-8E03-4222-82D4-954A49F77ADC}" type="presParOf" srcId="{401277CF-290A-4B6B-98C9-A46F70FE14E3}" destId="{8B7D9863-37A1-4E3A-A7DB-6DA812957006}" srcOrd="1" destOrd="0" presId="urn:microsoft.com/office/officeart/2005/8/layout/hierarchy2"/>
    <dgm:cxn modelId="{27DBBA17-1D6D-42E2-A18D-FCCDD0EBC985}" type="presParOf" srcId="{8B7D9863-37A1-4E3A-A7DB-6DA812957006}" destId="{ABF5FED4-E946-4C0C-A058-478D0DF9925E}" srcOrd="0" destOrd="0" presId="urn:microsoft.com/office/officeart/2005/8/layout/hierarchy2"/>
    <dgm:cxn modelId="{DCA2ABCC-A8BF-481F-A76F-9392D55EAC74}" type="presParOf" srcId="{ABF5FED4-E946-4C0C-A058-478D0DF9925E}" destId="{6264FA9D-5338-4AAB-BC76-4023A54B5C62}" srcOrd="0" destOrd="0" presId="urn:microsoft.com/office/officeart/2005/8/layout/hierarchy2"/>
    <dgm:cxn modelId="{E5DF7BC3-7943-4D37-8E4E-824A2DEB42FD}" type="presParOf" srcId="{8B7D9863-37A1-4E3A-A7DB-6DA812957006}" destId="{DE2E8F65-C5A4-447C-ACB3-5D80B224EE07}" srcOrd="1" destOrd="0" presId="urn:microsoft.com/office/officeart/2005/8/layout/hierarchy2"/>
    <dgm:cxn modelId="{31AE07C7-2B98-465C-8A59-AD63BADEB305}" type="presParOf" srcId="{DE2E8F65-C5A4-447C-ACB3-5D80B224EE07}" destId="{2EEA312E-A74D-4735-831D-EDC25CA7AB62}" srcOrd="0" destOrd="0" presId="urn:microsoft.com/office/officeart/2005/8/layout/hierarchy2"/>
    <dgm:cxn modelId="{4CE1F181-EDAE-4FD2-ADC6-022858AF59DC}" type="presParOf" srcId="{DE2E8F65-C5A4-447C-ACB3-5D80B224EE07}" destId="{FA1EA07E-9056-4493-A5CE-1C72AF84578F}" srcOrd="1" destOrd="0" presId="urn:microsoft.com/office/officeart/2005/8/layout/hierarchy2"/>
    <dgm:cxn modelId="{14947F64-DEB9-487F-B5E8-D5DFC6FDC2BC}" type="presParOf" srcId="{FF8EBF7B-D985-4099-A34F-DFBA5B20D3D3}" destId="{0CFBEF68-E2C0-49D8-A200-54D3F10D8F91}" srcOrd="2" destOrd="0" presId="urn:microsoft.com/office/officeart/2005/8/layout/hierarchy2"/>
    <dgm:cxn modelId="{10CC432F-89D5-484E-BD97-8A13A2450D13}" type="presParOf" srcId="{0CFBEF68-E2C0-49D8-A200-54D3F10D8F91}" destId="{37B9D385-EE51-40C6-9782-A453A2E7F981}" srcOrd="0" destOrd="0" presId="urn:microsoft.com/office/officeart/2005/8/layout/hierarchy2"/>
    <dgm:cxn modelId="{FB5AB524-E6A2-44E3-8F80-52DB90CE9944}" type="presParOf" srcId="{FF8EBF7B-D985-4099-A34F-DFBA5B20D3D3}" destId="{6552CABD-BCFA-4BC9-8504-CBAABE38AC20}" srcOrd="3" destOrd="0" presId="urn:microsoft.com/office/officeart/2005/8/layout/hierarchy2"/>
    <dgm:cxn modelId="{8F839908-97B3-4E9D-AB19-C65A48B0D3AD}" type="presParOf" srcId="{6552CABD-BCFA-4BC9-8504-CBAABE38AC20}" destId="{FB2B42ED-4722-481F-9DB1-0EFDD5905429}" srcOrd="0" destOrd="0" presId="urn:microsoft.com/office/officeart/2005/8/layout/hierarchy2"/>
    <dgm:cxn modelId="{70344C0A-770D-46D5-A1F3-1FD9E8E409E6}" type="presParOf" srcId="{6552CABD-BCFA-4BC9-8504-CBAABE38AC20}" destId="{058FC485-735E-40BF-B61F-57FC4E4C43DF}" srcOrd="1" destOrd="0" presId="urn:microsoft.com/office/officeart/2005/8/layout/hierarchy2"/>
    <dgm:cxn modelId="{B21C3A29-700C-4C6E-AD53-4198C51C5555}" type="presParOf" srcId="{058FC485-735E-40BF-B61F-57FC4E4C43DF}" destId="{4AD8C633-A170-4C03-AE5C-EF18C9023339}" srcOrd="0" destOrd="0" presId="urn:microsoft.com/office/officeart/2005/8/layout/hierarchy2"/>
    <dgm:cxn modelId="{CEE7BF54-0541-40FF-9759-7865E74CDD81}" type="presParOf" srcId="{4AD8C633-A170-4C03-AE5C-EF18C9023339}" destId="{26447B42-5C96-4A05-81DF-F12FA4146924}" srcOrd="0" destOrd="0" presId="urn:microsoft.com/office/officeart/2005/8/layout/hierarchy2"/>
    <dgm:cxn modelId="{2938299F-EBA1-48E1-8CC0-728C80109893}" type="presParOf" srcId="{058FC485-735E-40BF-B61F-57FC4E4C43DF}" destId="{F7B54B4A-BD49-4526-A7FF-1FCF77DFB597}" srcOrd="1" destOrd="0" presId="urn:microsoft.com/office/officeart/2005/8/layout/hierarchy2"/>
    <dgm:cxn modelId="{890B4053-CE1B-4E1B-8069-AC4073747DF4}" type="presParOf" srcId="{F7B54B4A-BD49-4526-A7FF-1FCF77DFB597}" destId="{6C23795E-EE04-41D7-B288-40AEE9D69407}" srcOrd="0" destOrd="0" presId="urn:microsoft.com/office/officeart/2005/8/layout/hierarchy2"/>
    <dgm:cxn modelId="{CE1660CC-40F0-4B7E-B204-4FEE364D1F9B}" type="presParOf" srcId="{F7B54B4A-BD49-4526-A7FF-1FCF77DFB597}" destId="{13F84CFA-A5F9-4825-9C66-BDCF18CC5D5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ED76A-C4EB-4C8C-AF96-6E9757E0D723}">
      <dsp:nvSpPr>
        <dsp:cNvPr id="0" name=""/>
        <dsp:cNvSpPr/>
      </dsp:nvSpPr>
      <dsp:spPr>
        <a:xfrm>
          <a:off x="10023" y="1331033"/>
          <a:ext cx="3067528" cy="254359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lt-LT" sz="3900" kern="1200" dirty="0"/>
            <a:t>Projekto vertė be PVM: 92970,47 Eur</a:t>
          </a:r>
        </a:p>
      </dsp:txBody>
      <dsp:txXfrm>
        <a:off x="84522" y="1405532"/>
        <a:ext cx="2918530" cy="2394596"/>
      </dsp:txXfrm>
    </dsp:sp>
    <dsp:sp modelId="{F7DC3550-EC63-46EC-BDF0-F1A5AD24BA02}">
      <dsp:nvSpPr>
        <dsp:cNvPr id="0" name=""/>
        <dsp:cNvSpPr/>
      </dsp:nvSpPr>
      <dsp:spPr>
        <a:xfrm rot="19457599">
          <a:off x="2935522" y="2135356"/>
          <a:ext cx="1511069" cy="53034"/>
        </a:xfrm>
        <a:custGeom>
          <a:avLst/>
          <a:gdLst/>
          <a:ahLst/>
          <a:cxnLst/>
          <a:rect l="0" t="0" r="0" b="0"/>
          <a:pathLst>
            <a:path>
              <a:moveTo>
                <a:pt x="0" y="26517"/>
              </a:moveTo>
              <a:lnTo>
                <a:pt x="1511069" y="265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3653280" y="2124097"/>
        <a:ext cx="75553" cy="75553"/>
      </dsp:txXfrm>
    </dsp:sp>
    <dsp:sp modelId="{D83DF0D4-14AE-407F-972F-2799D9AA5C51}">
      <dsp:nvSpPr>
        <dsp:cNvPr id="0" name=""/>
        <dsp:cNvSpPr/>
      </dsp:nvSpPr>
      <dsp:spPr>
        <a:xfrm>
          <a:off x="4304563" y="954034"/>
          <a:ext cx="3067528" cy="15337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3600" kern="1200" dirty="0"/>
            <a:t>Parama:</a:t>
          </a:r>
        </a:p>
        <a:p>
          <a:pPr marL="0" marR="0" lvl="0" indent="0" algn="ctr" defTabSz="914400" eaLnBrk="1" fontAlgn="auto" latinLnBrk="0" hangingPunct="1">
            <a:lnSpc>
              <a:spcPct val="100000"/>
            </a:lnSpc>
            <a:spcBef>
              <a:spcPct val="0"/>
            </a:spcBef>
            <a:spcAft>
              <a:spcPts val="0"/>
            </a:spcAft>
            <a:buClrTx/>
            <a:buSzTx/>
            <a:buFontTx/>
            <a:buNone/>
            <a:tabLst/>
            <a:defRPr/>
          </a:pPr>
          <a:r>
            <a:rPr lang="lt-LT" sz="3600" kern="1200" dirty="0"/>
            <a:t>65 079,33 Eur</a:t>
          </a:r>
        </a:p>
        <a:p>
          <a:pPr marL="0" lvl="0" algn="ctr" defTabSz="2266950">
            <a:lnSpc>
              <a:spcPct val="90000"/>
            </a:lnSpc>
            <a:spcBef>
              <a:spcPct val="0"/>
            </a:spcBef>
            <a:spcAft>
              <a:spcPct val="35000"/>
            </a:spcAft>
            <a:buNone/>
          </a:pPr>
          <a:endParaRPr lang="lt-LT" sz="3600" kern="1200" dirty="0"/>
        </a:p>
      </dsp:txBody>
      <dsp:txXfrm>
        <a:off x="4349485" y="998956"/>
        <a:ext cx="2977684" cy="1443920"/>
      </dsp:txXfrm>
    </dsp:sp>
    <dsp:sp modelId="{ABF5FED4-E946-4C0C-A058-478D0DF9925E}">
      <dsp:nvSpPr>
        <dsp:cNvPr id="0" name=""/>
        <dsp:cNvSpPr/>
      </dsp:nvSpPr>
      <dsp:spPr>
        <a:xfrm>
          <a:off x="7372091" y="1694399"/>
          <a:ext cx="1227011" cy="53034"/>
        </a:xfrm>
        <a:custGeom>
          <a:avLst/>
          <a:gdLst/>
          <a:ahLst/>
          <a:cxnLst/>
          <a:rect l="0" t="0" r="0" b="0"/>
          <a:pathLst>
            <a:path>
              <a:moveTo>
                <a:pt x="0" y="26517"/>
              </a:moveTo>
              <a:lnTo>
                <a:pt x="1227011" y="265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7954922" y="1690241"/>
        <a:ext cx="61350" cy="61350"/>
      </dsp:txXfrm>
    </dsp:sp>
    <dsp:sp modelId="{2EEA312E-A74D-4735-831D-EDC25CA7AB62}">
      <dsp:nvSpPr>
        <dsp:cNvPr id="0" name=""/>
        <dsp:cNvSpPr/>
      </dsp:nvSpPr>
      <dsp:spPr>
        <a:xfrm>
          <a:off x="8599103" y="954034"/>
          <a:ext cx="3572842" cy="15337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lt-LT" sz="3900" kern="1200" dirty="0"/>
            <a:t>Intensyvumas</a:t>
          </a:r>
        </a:p>
        <a:p>
          <a:pPr marL="0" lvl="0" indent="0" algn="ctr" defTabSz="1733550">
            <a:lnSpc>
              <a:spcPct val="90000"/>
            </a:lnSpc>
            <a:spcBef>
              <a:spcPct val="0"/>
            </a:spcBef>
            <a:spcAft>
              <a:spcPct val="35000"/>
            </a:spcAft>
            <a:buNone/>
          </a:pPr>
          <a:r>
            <a:rPr lang="lt-LT" sz="3900" kern="1200" dirty="0"/>
            <a:t> 70 proc.</a:t>
          </a:r>
        </a:p>
      </dsp:txBody>
      <dsp:txXfrm>
        <a:off x="8644025" y="998956"/>
        <a:ext cx="3482998" cy="1443920"/>
      </dsp:txXfrm>
    </dsp:sp>
    <dsp:sp modelId="{0CFBEF68-E2C0-49D8-A200-54D3F10D8F91}">
      <dsp:nvSpPr>
        <dsp:cNvPr id="0" name=""/>
        <dsp:cNvSpPr/>
      </dsp:nvSpPr>
      <dsp:spPr>
        <a:xfrm rot="2142401">
          <a:off x="2935522" y="3017271"/>
          <a:ext cx="1511069" cy="53034"/>
        </a:xfrm>
        <a:custGeom>
          <a:avLst/>
          <a:gdLst/>
          <a:ahLst/>
          <a:cxnLst/>
          <a:rect l="0" t="0" r="0" b="0"/>
          <a:pathLst>
            <a:path>
              <a:moveTo>
                <a:pt x="0" y="26517"/>
              </a:moveTo>
              <a:lnTo>
                <a:pt x="1511069" y="2651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3653280" y="3006011"/>
        <a:ext cx="75553" cy="75553"/>
      </dsp:txXfrm>
    </dsp:sp>
    <dsp:sp modelId="{FB2B42ED-4722-481F-9DB1-0EFDD5905429}">
      <dsp:nvSpPr>
        <dsp:cNvPr id="0" name=""/>
        <dsp:cNvSpPr/>
      </dsp:nvSpPr>
      <dsp:spPr>
        <a:xfrm>
          <a:off x="4304563" y="2717863"/>
          <a:ext cx="3067528" cy="15337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lt-LT" sz="3900" kern="1200" dirty="0"/>
            <a:t>Prisidėjimas:</a:t>
          </a:r>
        </a:p>
        <a:p>
          <a:pPr marL="0" lvl="0" indent="0" algn="ctr" defTabSz="1733550">
            <a:lnSpc>
              <a:spcPct val="90000"/>
            </a:lnSpc>
            <a:spcBef>
              <a:spcPct val="0"/>
            </a:spcBef>
            <a:spcAft>
              <a:spcPct val="35000"/>
            </a:spcAft>
            <a:buNone/>
          </a:pPr>
          <a:r>
            <a:rPr lang="lt-LT" sz="3900" kern="1200" dirty="0"/>
            <a:t>27 891,14 Eur</a:t>
          </a:r>
        </a:p>
      </dsp:txBody>
      <dsp:txXfrm>
        <a:off x="4349485" y="2762785"/>
        <a:ext cx="2977684" cy="1443920"/>
      </dsp:txXfrm>
    </dsp:sp>
    <dsp:sp modelId="{4AD8C633-A170-4C03-AE5C-EF18C9023339}">
      <dsp:nvSpPr>
        <dsp:cNvPr id="0" name=""/>
        <dsp:cNvSpPr/>
      </dsp:nvSpPr>
      <dsp:spPr>
        <a:xfrm>
          <a:off x="7372091" y="3458228"/>
          <a:ext cx="1227011" cy="53034"/>
        </a:xfrm>
        <a:custGeom>
          <a:avLst/>
          <a:gdLst/>
          <a:ahLst/>
          <a:cxnLst/>
          <a:rect l="0" t="0" r="0" b="0"/>
          <a:pathLst>
            <a:path>
              <a:moveTo>
                <a:pt x="0" y="26517"/>
              </a:moveTo>
              <a:lnTo>
                <a:pt x="1227011" y="2651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7954922" y="3454070"/>
        <a:ext cx="61350" cy="61350"/>
      </dsp:txXfrm>
    </dsp:sp>
    <dsp:sp modelId="{6C23795E-EE04-41D7-B288-40AEE9D69407}">
      <dsp:nvSpPr>
        <dsp:cNvPr id="0" name=""/>
        <dsp:cNvSpPr/>
      </dsp:nvSpPr>
      <dsp:spPr>
        <a:xfrm>
          <a:off x="8599103" y="2717863"/>
          <a:ext cx="3582873" cy="153376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24765" rIns="24765" bIns="24765" numCol="1" spcCol="1270" anchor="ctr" anchorCtr="0">
          <a:noAutofit/>
        </a:bodyPr>
        <a:lstStyle/>
        <a:p>
          <a:pPr marL="0" lvl="0" indent="0" algn="ctr" defTabSz="1733550">
            <a:lnSpc>
              <a:spcPct val="90000"/>
            </a:lnSpc>
            <a:spcBef>
              <a:spcPct val="0"/>
            </a:spcBef>
            <a:spcAft>
              <a:spcPct val="35000"/>
            </a:spcAft>
            <a:buNone/>
          </a:pPr>
          <a:r>
            <a:rPr lang="lt-LT" sz="3900" kern="1200" dirty="0"/>
            <a:t>Pareiškėjo įnašas: 30 proc.</a:t>
          </a:r>
        </a:p>
      </dsp:txBody>
      <dsp:txXfrm>
        <a:off x="8644025" y="2762785"/>
        <a:ext cx="3493029" cy="1443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ED76A-C4EB-4C8C-AF96-6E9757E0D723}">
      <dsp:nvSpPr>
        <dsp:cNvPr id="0" name=""/>
        <dsp:cNvSpPr/>
      </dsp:nvSpPr>
      <dsp:spPr>
        <a:xfrm>
          <a:off x="15217" y="845115"/>
          <a:ext cx="3597377" cy="35154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lt-LT" sz="3500" kern="1200" dirty="0"/>
            <a:t>Projekto vertė be PVM: </a:t>
          </a:r>
        </a:p>
        <a:p>
          <a:pPr marL="0" lvl="0" indent="0" algn="ctr" defTabSz="1555750">
            <a:lnSpc>
              <a:spcPct val="90000"/>
            </a:lnSpc>
            <a:spcBef>
              <a:spcPct val="0"/>
            </a:spcBef>
            <a:spcAft>
              <a:spcPct val="35000"/>
            </a:spcAft>
            <a:buNone/>
          </a:pPr>
          <a:r>
            <a:rPr lang="lt-LT" sz="3500" kern="1200" dirty="0"/>
            <a:t>130 158,66Eur</a:t>
          </a:r>
        </a:p>
      </dsp:txBody>
      <dsp:txXfrm>
        <a:off x="118180" y="948078"/>
        <a:ext cx="3391451" cy="3309505"/>
      </dsp:txXfrm>
    </dsp:sp>
    <dsp:sp modelId="{F7DC3550-EC63-46EC-BDF0-F1A5AD24BA02}">
      <dsp:nvSpPr>
        <dsp:cNvPr id="0" name=""/>
        <dsp:cNvSpPr/>
      </dsp:nvSpPr>
      <dsp:spPr>
        <a:xfrm rot="20096608">
          <a:off x="3524863" y="2181455"/>
          <a:ext cx="1864477" cy="53121"/>
        </a:xfrm>
        <a:custGeom>
          <a:avLst/>
          <a:gdLst/>
          <a:ahLst/>
          <a:cxnLst/>
          <a:rect l="0" t="0" r="0" b="0"/>
          <a:pathLst>
            <a:path>
              <a:moveTo>
                <a:pt x="0" y="26560"/>
              </a:moveTo>
              <a:lnTo>
                <a:pt x="1864477" y="265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lt-LT" sz="600" kern="1200"/>
        </a:p>
      </dsp:txBody>
      <dsp:txXfrm>
        <a:off x="4410490" y="2161404"/>
        <a:ext cx="93223" cy="93223"/>
      </dsp:txXfrm>
    </dsp:sp>
    <dsp:sp modelId="{D83DF0D4-14AE-407F-972F-2799D9AA5C51}">
      <dsp:nvSpPr>
        <dsp:cNvPr id="0" name=""/>
        <dsp:cNvSpPr/>
      </dsp:nvSpPr>
      <dsp:spPr>
        <a:xfrm>
          <a:off x="5301608" y="1045049"/>
          <a:ext cx="3072607" cy="15363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lt-LT" sz="3600" kern="1200" dirty="0"/>
            <a:t>Parama:</a:t>
          </a:r>
        </a:p>
        <a:p>
          <a:pPr marL="0" marR="0" lvl="0" indent="0" algn="ctr" defTabSz="914400" eaLnBrk="1" fontAlgn="auto" latinLnBrk="0" hangingPunct="1">
            <a:lnSpc>
              <a:spcPct val="100000"/>
            </a:lnSpc>
            <a:spcBef>
              <a:spcPct val="0"/>
            </a:spcBef>
            <a:spcAft>
              <a:spcPts val="0"/>
            </a:spcAft>
            <a:buClrTx/>
            <a:buSzTx/>
            <a:buFontTx/>
            <a:buNone/>
            <a:tabLst/>
            <a:defRPr/>
          </a:pPr>
          <a:r>
            <a:rPr lang="lt-LT" sz="3600" kern="1200" dirty="0"/>
            <a:t>65 079,33 Eur</a:t>
          </a:r>
        </a:p>
        <a:p>
          <a:pPr marL="0" lvl="0" algn="ctr" defTabSz="2266950">
            <a:lnSpc>
              <a:spcPct val="90000"/>
            </a:lnSpc>
            <a:spcBef>
              <a:spcPct val="0"/>
            </a:spcBef>
            <a:spcAft>
              <a:spcPct val="35000"/>
            </a:spcAft>
            <a:buNone/>
          </a:pPr>
          <a:endParaRPr lang="lt-LT" sz="3600" kern="1200" dirty="0"/>
        </a:p>
      </dsp:txBody>
      <dsp:txXfrm>
        <a:off x="5346605" y="1090046"/>
        <a:ext cx="2982613" cy="1446309"/>
      </dsp:txXfrm>
    </dsp:sp>
    <dsp:sp modelId="{ABF5FED4-E946-4C0C-A058-478D0DF9925E}">
      <dsp:nvSpPr>
        <dsp:cNvPr id="0" name=""/>
        <dsp:cNvSpPr/>
      </dsp:nvSpPr>
      <dsp:spPr>
        <a:xfrm rot="21183017">
          <a:off x="8371369" y="1739768"/>
          <a:ext cx="774766" cy="53121"/>
        </a:xfrm>
        <a:custGeom>
          <a:avLst/>
          <a:gdLst/>
          <a:ahLst/>
          <a:cxnLst/>
          <a:rect l="0" t="0" r="0" b="0"/>
          <a:pathLst>
            <a:path>
              <a:moveTo>
                <a:pt x="0" y="26560"/>
              </a:moveTo>
              <a:lnTo>
                <a:pt x="774766" y="265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8739383" y="1746959"/>
        <a:ext cx="38738" cy="38738"/>
      </dsp:txXfrm>
    </dsp:sp>
    <dsp:sp modelId="{2EEA312E-A74D-4735-831D-EDC25CA7AB62}">
      <dsp:nvSpPr>
        <dsp:cNvPr id="0" name=""/>
        <dsp:cNvSpPr/>
      </dsp:nvSpPr>
      <dsp:spPr>
        <a:xfrm>
          <a:off x="9143289" y="951304"/>
          <a:ext cx="3033493" cy="15363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lt-LT" sz="3500" kern="1200" dirty="0"/>
            <a:t>Intensyvumas</a:t>
          </a:r>
        </a:p>
        <a:p>
          <a:pPr marL="0" lvl="0" indent="0" algn="ctr" defTabSz="1555750">
            <a:lnSpc>
              <a:spcPct val="90000"/>
            </a:lnSpc>
            <a:spcBef>
              <a:spcPct val="0"/>
            </a:spcBef>
            <a:spcAft>
              <a:spcPct val="35000"/>
            </a:spcAft>
            <a:buNone/>
          </a:pPr>
          <a:r>
            <a:rPr lang="lt-LT" sz="3500" kern="1200" dirty="0"/>
            <a:t>50 proc.</a:t>
          </a:r>
        </a:p>
      </dsp:txBody>
      <dsp:txXfrm>
        <a:off x="9188286" y="996301"/>
        <a:ext cx="2943499" cy="1446309"/>
      </dsp:txXfrm>
    </dsp:sp>
    <dsp:sp modelId="{0CFBEF68-E2C0-49D8-A200-54D3F10D8F91}">
      <dsp:nvSpPr>
        <dsp:cNvPr id="0" name=""/>
        <dsp:cNvSpPr/>
      </dsp:nvSpPr>
      <dsp:spPr>
        <a:xfrm rot="1804022">
          <a:off x="3483674" y="3056288"/>
          <a:ext cx="1916190" cy="53121"/>
        </a:xfrm>
        <a:custGeom>
          <a:avLst/>
          <a:gdLst/>
          <a:ahLst/>
          <a:cxnLst/>
          <a:rect l="0" t="0" r="0" b="0"/>
          <a:pathLst>
            <a:path>
              <a:moveTo>
                <a:pt x="0" y="26560"/>
              </a:moveTo>
              <a:lnTo>
                <a:pt x="1916190" y="2656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lt-LT" sz="600" kern="1200"/>
        </a:p>
      </dsp:txBody>
      <dsp:txXfrm>
        <a:off x="4393864" y="3034944"/>
        <a:ext cx="95809" cy="95809"/>
      </dsp:txXfrm>
    </dsp:sp>
    <dsp:sp modelId="{FB2B42ED-4722-481F-9DB1-0EFDD5905429}">
      <dsp:nvSpPr>
        <dsp:cNvPr id="0" name=""/>
        <dsp:cNvSpPr/>
      </dsp:nvSpPr>
      <dsp:spPr>
        <a:xfrm>
          <a:off x="5270943" y="2794715"/>
          <a:ext cx="3072607" cy="15363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lt-LT" sz="3500" kern="1200" dirty="0"/>
            <a:t>Prisidėjimas:</a:t>
          </a:r>
        </a:p>
        <a:p>
          <a:pPr marL="0" lvl="0" indent="0" algn="ctr" defTabSz="1555750">
            <a:lnSpc>
              <a:spcPct val="90000"/>
            </a:lnSpc>
            <a:spcBef>
              <a:spcPct val="0"/>
            </a:spcBef>
            <a:spcAft>
              <a:spcPct val="35000"/>
            </a:spcAft>
            <a:buNone/>
          </a:pPr>
          <a:r>
            <a:rPr lang="lt-LT" sz="3500" kern="1200" dirty="0"/>
            <a:t>65 079,33Eur</a:t>
          </a:r>
        </a:p>
      </dsp:txBody>
      <dsp:txXfrm>
        <a:off x="5315940" y="2839712"/>
        <a:ext cx="2982613" cy="1446309"/>
      </dsp:txXfrm>
    </dsp:sp>
    <dsp:sp modelId="{4AD8C633-A170-4C03-AE5C-EF18C9023339}">
      <dsp:nvSpPr>
        <dsp:cNvPr id="0" name=""/>
        <dsp:cNvSpPr/>
      </dsp:nvSpPr>
      <dsp:spPr>
        <a:xfrm rot="21271467">
          <a:off x="8341717" y="3497975"/>
          <a:ext cx="803404" cy="53121"/>
        </a:xfrm>
        <a:custGeom>
          <a:avLst/>
          <a:gdLst/>
          <a:ahLst/>
          <a:cxnLst/>
          <a:rect l="0" t="0" r="0" b="0"/>
          <a:pathLst>
            <a:path>
              <a:moveTo>
                <a:pt x="0" y="26560"/>
              </a:moveTo>
              <a:lnTo>
                <a:pt x="803404" y="2656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lt-LT" sz="500" kern="1200"/>
        </a:p>
      </dsp:txBody>
      <dsp:txXfrm>
        <a:off x="8723334" y="3504451"/>
        <a:ext cx="40170" cy="40170"/>
      </dsp:txXfrm>
    </dsp:sp>
    <dsp:sp modelId="{6C23795E-EE04-41D7-B288-40AEE9D69407}">
      <dsp:nvSpPr>
        <dsp:cNvPr id="0" name=""/>
        <dsp:cNvSpPr/>
      </dsp:nvSpPr>
      <dsp:spPr>
        <a:xfrm>
          <a:off x="9143289" y="2718053"/>
          <a:ext cx="3026764" cy="153630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lt-LT" sz="3500" kern="1200" dirty="0"/>
            <a:t>Pareiškėjo įnašas: 50 proc.</a:t>
          </a:r>
        </a:p>
      </dsp:txBody>
      <dsp:txXfrm>
        <a:off x="9188286" y="2763050"/>
        <a:ext cx="2936770" cy="144630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FAF21-2031-40EA-A389-9086FA17E821}" type="datetimeFigureOut">
              <a:rPr lang="lt-LT" smtClean="0"/>
              <a:t>2019-09-19</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03542-90A8-429F-B34C-5623B5725B06}" type="slidenum">
              <a:rPr lang="lt-LT" smtClean="0"/>
              <a:t>‹#›</a:t>
            </a:fld>
            <a:endParaRPr lang="lt-LT"/>
          </a:p>
        </p:txBody>
      </p:sp>
    </p:spTree>
    <p:extLst>
      <p:ext uri="{BB962C8B-B14F-4D97-AF65-F5344CB8AC3E}">
        <p14:creationId xmlns:p14="http://schemas.microsoft.com/office/powerpoint/2010/main" val="2546397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5"/>
          </p:nvPr>
        </p:nvSpPr>
        <p:spPr/>
        <p:txBody>
          <a:bodyPr/>
          <a:lstStyle/>
          <a:p>
            <a:fld id="{E6103542-90A8-429F-B34C-5623B5725B06}" type="slidenum">
              <a:rPr lang="lt-LT" smtClean="0"/>
              <a:t>9</a:t>
            </a:fld>
            <a:endParaRPr lang="lt-LT"/>
          </a:p>
        </p:txBody>
      </p:sp>
    </p:spTree>
    <p:extLst>
      <p:ext uri="{BB962C8B-B14F-4D97-AF65-F5344CB8AC3E}">
        <p14:creationId xmlns:p14="http://schemas.microsoft.com/office/powerpoint/2010/main" val="374829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kaidrės vaizdo vietos rezervavimo ženklas 1">
            <a:extLst>
              <a:ext uri="{FF2B5EF4-FFF2-40B4-BE49-F238E27FC236}">
                <a16:creationId xmlns:a16="http://schemas.microsoft.com/office/drawing/2014/main" id="{CFC34257-798C-48AD-A9B2-4287AD5A6D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Pastabų vietos rezervavimo ženklas 2">
            <a:extLst>
              <a:ext uri="{FF2B5EF4-FFF2-40B4-BE49-F238E27FC236}">
                <a16:creationId xmlns:a16="http://schemas.microsoft.com/office/drawing/2014/main" id="{0A98C0AA-5782-405E-82B3-1CE23C621D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lt-LT" altLang="lt-LT"/>
          </a:p>
        </p:txBody>
      </p:sp>
      <p:sp>
        <p:nvSpPr>
          <p:cNvPr id="27652" name="Skaidrės numerio vietos rezervavimo ženklas 3">
            <a:extLst>
              <a:ext uri="{FF2B5EF4-FFF2-40B4-BE49-F238E27FC236}">
                <a16:creationId xmlns:a16="http://schemas.microsoft.com/office/drawing/2014/main" id="{58D1BB50-6DDE-4C37-927D-BA339F7008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3E74084-E3CD-4CE9-AAAE-76ED70C757F0}" type="slidenum">
              <a:rPr kumimoji="0" lang="lt-LT" altLang="lt-LT" sz="13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lt-LT" altLang="lt-LT" sz="13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5DAFC7A-D522-4488-9774-2CC743D86CC2}"/>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00ADFBC8-01D2-438D-9E3D-7D0AFAAB24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7D0AF12E-B479-4A88-AA37-6F66DB276917}"/>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A7343B07-B564-4E52-8096-B6AFABDEDBF9}"/>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3091E849-1CF7-4305-B926-4125FE13D0D8}"/>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416043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E488B69-85B0-424B-8CD7-0D0BF0C8A7EB}"/>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FAC9B7D-C05A-4C23-BA01-3D750E5D74E6}"/>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30C99103-4DD5-460D-8263-BB5EBDD2EA19}"/>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4D4E02D9-77D5-4A3B-8402-9B98E886DC0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CC5EB5E1-FCD0-4220-8AE6-301169314E5F}"/>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115403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8B741DB3-DB01-4F70-8A17-AF43C12A8424}"/>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28ED923-DBD9-4D0C-9F43-56BAF9BA4717}"/>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D179295F-5EC6-49DC-B823-339F377DDBD4}"/>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778278C9-DE01-4025-8779-0DC69CAD688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45671D46-5CFA-4F55-A7F4-DE9261B17447}"/>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85959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4EBEE5D-E21C-4C59-8E6E-C551B9DB06F9}"/>
              </a:ext>
            </a:extLst>
          </p:cNvPr>
          <p:cNvSpPr>
            <a:spLocks noGrp="1"/>
          </p:cNvSpPr>
          <p:nvPr>
            <p:ph type="dt" sz="half" idx="10"/>
          </p:nvPr>
        </p:nvSpPr>
        <p:spPr/>
        <p:txBody>
          <a:bodyPr/>
          <a:lstStyle>
            <a:lvl1pPr>
              <a:defRPr/>
            </a:lvl1pPr>
          </a:lstStyle>
          <a:p>
            <a:pPr>
              <a:defRPr/>
            </a:pPr>
            <a:fld id="{2458767A-AE6F-4852-BF9C-63D697E6D299}" type="datetime1">
              <a:rPr lang="lt-LT"/>
              <a:pPr>
                <a:defRPr/>
              </a:pPr>
              <a:t>2019-09-19</a:t>
            </a:fld>
            <a:endParaRPr lang="lt-LT"/>
          </a:p>
        </p:txBody>
      </p:sp>
      <p:sp>
        <p:nvSpPr>
          <p:cNvPr id="5" name="Footer Placeholder 4">
            <a:extLst>
              <a:ext uri="{FF2B5EF4-FFF2-40B4-BE49-F238E27FC236}">
                <a16:creationId xmlns:a16="http://schemas.microsoft.com/office/drawing/2014/main" id="{228E7396-4D2F-493C-9968-743F8DF63A09}"/>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id="{F2D8AB98-2878-4972-8EA1-90D4CF9EEEF4}"/>
              </a:ext>
            </a:extLst>
          </p:cNvPr>
          <p:cNvSpPr>
            <a:spLocks noGrp="1"/>
          </p:cNvSpPr>
          <p:nvPr>
            <p:ph type="sldNum" sz="quarter" idx="12"/>
          </p:nvPr>
        </p:nvSpPr>
        <p:spPr/>
        <p:txBody>
          <a:bodyPr/>
          <a:lstStyle>
            <a:lvl1pPr>
              <a:defRPr/>
            </a:lvl1pPr>
          </a:lstStyle>
          <a:p>
            <a:fld id="{755162CE-3260-44D4-86FD-DAF55B867420}" type="slidenum">
              <a:rPr lang="lt-LT" altLang="lt-LT"/>
              <a:pPr/>
              <a:t>‹#›</a:t>
            </a:fld>
            <a:endParaRPr lang="lt-LT" altLang="lt-LT"/>
          </a:p>
        </p:txBody>
      </p:sp>
    </p:spTree>
    <p:extLst>
      <p:ext uri="{BB962C8B-B14F-4D97-AF65-F5344CB8AC3E}">
        <p14:creationId xmlns:p14="http://schemas.microsoft.com/office/powerpoint/2010/main" val="257033620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510BD-98C8-4A4A-8037-069B8E58AAC7}"/>
              </a:ext>
            </a:extLst>
          </p:cNvPr>
          <p:cNvSpPr>
            <a:spLocks noGrp="1"/>
          </p:cNvSpPr>
          <p:nvPr>
            <p:ph type="dt" sz="half" idx="10"/>
          </p:nvPr>
        </p:nvSpPr>
        <p:spPr/>
        <p:txBody>
          <a:bodyPr/>
          <a:lstStyle>
            <a:lvl1pPr>
              <a:defRPr/>
            </a:lvl1pPr>
          </a:lstStyle>
          <a:p>
            <a:pPr>
              <a:defRPr/>
            </a:pPr>
            <a:fld id="{FB4D32BE-F9AB-4B11-BE9A-21DAB4FC8540}" type="datetime1">
              <a:rPr lang="lt-LT"/>
              <a:pPr>
                <a:defRPr/>
              </a:pPr>
              <a:t>2019-09-19</a:t>
            </a:fld>
            <a:endParaRPr lang="lt-LT"/>
          </a:p>
        </p:txBody>
      </p:sp>
      <p:sp>
        <p:nvSpPr>
          <p:cNvPr id="5" name="Footer Placeholder 4">
            <a:extLst>
              <a:ext uri="{FF2B5EF4-FFF2-40B4-BE49-F238E27FC236}">
                <a16:creationId xmlns:a16="http://schemas.microsoft.com/office/drawing/2014/main" id="{DE29AB72-F0BF-4C67-B5D2-E5E8946B8CE4}"/>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id="{5DA178C7-1437-49EF-B408-160D6F147008}"/>
              </a:ext>
            </a:extLst>
          </p:cNvPr>
          <p:cNvSpPr>
            <a:spLocks noGrp="1"/>
          </p:cNvSpPr>
          <p:nvPr>
            <p:ph type="sldNum" sz="quarter" idx="12"/>
          </p:nvPr>
        </p:nvSpPr>
        <p:spPr/>
        <p:txBody>
          <a:bodyPr/>
          <a:lstStyle>
            <a:lvl1pPr>
              <a:defRPr/>
            </a:lvl1pPr>
          </a:lstStyle>
          <a:p>
            <a:fld id="{A8B022BB-B631-43E3-A9EC-BC555CBFCD0E}" type="slidenum">
              <a:rPr lang="lt-LT" altLang="lt-LT"/>
              <a:pPr/>
              <a:t>‹#›</a:t>
            </a:fld>
            <a:endParaRPr lang="lt-LT" altLang="lt-LT"/>
          </a:p>
        </p:txBody>
      </p:sp>
    </p:spTree>
    <p:extLst>
      <p:ext uri="{BB962C8B-B14F-4D97-AF65-F5344CB8AC3E}">
        <p14:creationId xmlns:p14="http://schemas.microsoft.com/office/powerpoint/2010/main" val="31507758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34AB7D-6142-4D02-9505-931740EBC54A}"/>
              </a:ext>
            </a:extLst>
          </p:cNvPr>
          <p:cNvSpPr>
            <a:spLocks noGrp="1"/>
          </p:cNvSpPr>
          <p:nvPr>
            <p:ph type="dt" sz="half" idx="10"/>
          </p:nvPr>
        </p:nvSpPr>
        <p:spPr/>
        <p:txBody>
          <a:bodyPr/>
          <a:lstStyle>
            <a:lvl1pPr>
              <a:defRPr/>
            </a:lvl1pPr>
          </a:lstStyle>
          <a:p>
            <a:pPr>
              <a:defRPr/>
            </a:pPr>
            <a:fld id="{FA72FCCB-7EFF-4627-868F-FA0F40B2ACCE}" type="datetime1">
              <a:rPr lang="lt-LT"/>
              <a:pPr>
                <a:defRPr/>
              </a:pPr>
              <a:t>2019-09-19</a:t>
            </a:fld>
            <a:endParaRPr lang="lt-LT"/>
          </a:p>
        </p:txBody>
      </p:sp>
      <p:sp>
        <p:nvSpPr>
          <p:cNvPr id="5" name="Footer Placeholder 4">
            <a:extLst>
              <a:ext uri="{FF2B5EF4-FFF2-40B4-BE49-F238E27FC236}">
                <a16:creationId xmlns:a16="http://schemas.microsoft.com/office/drawing/2014/main" id="{5EE254D5-7CC1-4186-B159-7A075786BA3A}"/>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id="{4E8CC5F6-88A9-4D4D-AA5A-DECA08D302F3}"/>
              </a:ext>
            </a:extLst>
          </p:cNvPr>
          <p:cNvSpPr>
            <a:spLocks noGrp="1"/>
          </p:cNvSpPr>
          <p:nvPr>
            <p:ph type="sldNum" sz="quarter" idx="12"/>
          </p:nvPr>
        </p:nvSpPr>
        <p:spPr/>
        <p:txBody>
          <a:bodyPr/>
          <a:lstStyle>
            <a:lvl1pPr>
              <a:defRPr/>
            </a:lvl1pPr>
          </a:lstStyle>
          <a:p>
            <a:fld id="{342E5302-0AED-4E19-A64B-5E83B2E83CA6}" type="slidenum">
              <a:rPr lang="lt-LT" altLang="lt-LT"/>
              <a:pPr/>
              <a:t>‹#›</a:t>
            </a:fld>
            <a:endParaRPr lang="lt-LT" altLang="lt-LT"/>
          </a:p>
        </p:txBody>
      </p:sp>
    </p:spTree>
    <p:extLst>
      <p:ext uri="{BB962C8B-B14F-4D97-AF65-F5344CB8AC3E}">
        <p14:creationId xmlns:p14="http://schemas.microsoft.com/office/powerpoint/2010/main" val="92368724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A7B99AD-CE19-4248-98CD-3B92E7249187}"/>
              </a:ext>
            </a:extLst>
          </p:cNvPr>
          <p:cNvSpPr>
            <a:spLocks noGrp="1"/>
          </p:cNvSpPr>
          <p:nvPr>
            <p:ph type="dt" sz="half" idx="10"/>
          </p:nvPr>
        </p:nvSpPr>
        <p:spPr/>
        <p:txBody>
          <a:bodyPr/>
          <a:lstStyle>
            <a:lvl1pPr>
              <a:defRPr/>
            </a:lvl1pPr>
          </a:lstStyle>
          <a:p>
            <a:pPr>
              <a:defRPr/>
            </a:pPr>
            <a:fld id="{816B9385-D917-496D-AAD6-BCF25A2BAC6E}" type="datetime1">
              <a:rPr lang="lt-LT"/>
              <a:pPr>
                <a:defRPr/>
              </a:pPr>
              <a:t>2019-09-19</a:t>
            </a:fld>
            <a:endParaRPr lang="lt-LT"/>
          </a:p>
        </p:txBody>
      </p:sp>
      <p:sp>
        <p:nvSpPr>
          <p:cNvPr id="6" name="Footer Placeholder 4">
            <a:extLst>
              <a:ext uri="{FF2B5EF4-FFF2-40B4-BE49-F238E27FC236}">
                <a16:creationId xmlns:a16="http://schemas.microsoft.com/office/drawing/2014/main" id="{5D624F3D-A229-4577-848B-DE2759C8E842}"/>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id="{0EFBCA5A-DAA7-458D-A550-D27E1490D1AA}"/>
              </a:ext>
            </a:extLst>
          </p:cNvPr>
          <p:cNvSpPr>
            <a:spLocks noGrp="1"/>
          </p:cNvSpPr>
          <p:nvPr>
            <p:ph type="sldNum" sz="quarter" idx="12"/>
          </p:nvPr>
        </p:nvSpPr>
        <p:spPr/>
        <p:txBody>
          <a:bodyPr/>
          <a:lstStyle>
            <a:lvl1pPr>
              <a:defRPr/>
            </a:lvl1pPr>
          </a:lstStyle>
          <a:p>
            <a:fld id="{710D28EC-028A-4E7A-9969-159437E09627}" type="slidenum">
              <a:rPr lang="lt-LT" altLang="lt-LT"/>
              <a:pPr/>
              <a:t>‹#›</a:t>
            </a:fld>
            <a:endParaRPr lang="lt-LT" altLang="lt-LT"/>
          </a:p>
        </p:txBody>
      </p:sp>
    </p:spTree>
    <p:extLst>
      <p:ext uri="{BB962C8B-B14F-4D97-AF65-F5344CB8AC3E}">
        <p14:creationId xmlns:p14="http://schemas.microsoft.com/office/powerpoint/2010/main" val="156950444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4A57192-ADE0-4849-82DD-6A9C215FFF04}"/>
              </a:ext>
            </a:extLst>
          </p:cNvPr>
          <p:cNvSpPr>
            <a:spLocks noGrp="1"/>
          </p:cNvSpPr>
          <p:nvPr>
            <p:ph type="dt" sz="half" idx="10"/>
          </p:nvPr>
        </p:nvSpPr>
        <p:spPr/>
        <p:txBody>
          <a:bodyPr/>
          <a:lstStyle>
            <a:lvl1pPr>
              <a:defRPr/>
            </a:lvl1pPr>
          </a:lstStyle>
          <a:p>
            <a:pPr>
              <a:defRPr/>
            </a:pPr>
            <a:fld id="{4D37FEC2-E25D-411E-9F0C-ECB61C22CD67}" type="datetime1">
              <a:rPr lang="lt-LT"/>
              <a:pPr>
                <a:defRPr/>
              </a:pPr>
              <a:t>2019-09-19</a:t>
            </a:fld>
            <a:endParaRPr lang="lt-LT"/>
          </a:p>
        </p:txBody>
      </p:sp>
      <p:sp>
        <p:nvSpPr>
          <p:cNvPr id="8" name="Footer Placeholder 4">
            <a:extLst>
              <a:ext uri="{FF2B5EF4-FFF2-40B4-BE49-F238E27FC236}">
                <a16:creationId xmlns:a16="http://schemas.microsoft.com/office/drawing/2014/main" id="{2D3F4B50-7B10-4CB4-90DB-503C4CFF2123}"/>
              </a:ext>
            </a:extLst>
          </p:cNvPr>
          <p:cNvSpPr>
            <a:spLocks noGrp="1"/>
          </p:cNvSpPr>
          <p:nvPr>
            <p:ph type="ftr" sz="quarter" idx="11"/>
          </p:nvPr>
        </p:nvSpPr>
        <p:spPr/>
        <p:txBody>
          <a:bodyPr/>
          <a:lstStyle>
            <a:lvl1pPr>
              <a:defRPr/>
            </a:lvl1pPr>
          </a:lstStyle>
          <a:p>
            <a:pPr>
              <a:defRPr/>
            </a:pPr>
            <a:endParaRPr lang="lt-LT"/>
          </a:p>
        </p:txBody>
      </p:sp>
      <p:sp>
        <p:nvSpPr>
          <p:cNvPr id="9" name="Slide Number Placeholder 5">
            <a:extLst>
              <a:ext uri="{FF2B5EF4-FFF2-40B4-BE49-F238E27FC236}">
                <a16:creationId xmlns:a16="http://schemas.microsoft.com/office/drawing/2014/main" id="{6CDFD93C-D499-4E5E-A856-B9B0A36C3E03}"/>
              </a:ext>
            </a:extLst>
          </p:cNvPr>
          <p:cNvSpPr>
            <a:spLocks noGrp="1"/>
          </p:cNvSpPr>
          <p:nvPr>
            <p:ph type="sldNum" sz="quarter" idx="12"/>
          </p:nvPr>
        </p:nvSpPr>
        <p:spPr/>
        <p:txBody>
          <a:bodyPr/>
          <a:lstStyle>
            <a:lvl1pPr>
              <a:defRPr/>
            </a:lvl1pPr>
          </a:lstStyle>
          <a:p>
            <a:fld id="{4CFFFE36-9FAF-46F1-A7D9-D35D10B25843}" type="slidenum">
              <a:rPr lang="lt-LT" altLang="lt-LT"/>
              <a:pPr/>
              <a:t>‹#›</a:t>
            </a:fld>
            <a:endParaRPr lang="lt-LT" altLang="lt-LT"/>
          </a:p>
        </p:txBody>
      </p:sp>
    </p:spTree>
    <p:extLst>
      <p:ext uri="{BB962C8B-B14F-4D97-AF65-F5344CB8AC3E}">
        <p14:creationId xmlns:p14="http://schemas.microsoft.com/office/powerpoint/2010/main" val="262753338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C69360A-81D0-4B3E-918B-3087148D34FB}"/>
              </a:ext>
            </a:extLst>
          </p:cNvPr>
          <p:cNvSpPr>
            <a:spLocks noGrp="1"/>
          </p:cNvSpPr>
          <p:nvPr>
            <p:ph type="dt" sz="half" idx="10"/>
          </p:nvPr>
        </p:nvSpPr>
        <p:spPr/>
        <p:txBody>
          <a:bodyPr/>
          <a:lstStyle>
            <a:lvl1pPr>
              <a:defRPr/>
            </a:lvl1pPr>
          </a:lstStyle>
          <a:p>
            <a:pPr>
              <a:defRPr/>
            </a:pPr>
            <a:fld id="{AC02589A-7A46-41C6-A469-DAEB7FE9BC6A}" type="datetime1">
              <a:rPr lang="lt-LT"/>
              <a:pPr>
                <a:defRPr/>
              </a:pPr>
              <a:t>2019-09-19</a:t>
            </a:fld>
            <a:endParaRPr lang="lt-LT"/>
          </a:p>
        </p:txBody>
      </p:sp>
      <p:sp>
        <p:nvSpPr>
          <p:cNvPr id="4" name="Footer Placeholder 4">
            <a:extLst>
              <a:ext uri="{FF2B5EF4-FFF2-40B4-BE49-F238E27FC236}">
                <a16:creationId xmlns:a16="http://schemas.microsoft.com/office/drawing/2014/main" id="{E2730DD9-15BE-4A0D-85BD-5631A1EACC5F}"/>
              </a:ext>
            </a:extLst>
          </p:cNvPr>
          <p:cNvSpPr>
            <a:spLocks noGrp="1"/>
          </p:cNvSpPr>
          <p:nvPr>
            <p:ph type="ftr" sz="quarter" idx="11"/>
          </p:nvPr>
        </p:nvSpPr>
        <p:spPr/>
        <p:txBody>
          <a:bodyPr/>
          <a:lstStyle>
            <a:lvl1pPr>
              <a:defRPr/>
            </a:lvl1pPr>
          </a:lstStyle>
          <a:p>
            <a:pPr>
              <a:defRPr/>
            </a:pPr>
            <a:endParaRPr lang="lt-LT"/>
          </a:p>
        </p:txBody>
      </p:sp>
      <p:sp>
        <p:nvSpPr>
          <p:cNvPr id="5" name="Slide Number Placeholder 5">
            <a:extLst>
              <a:ext uri="{FF2B5EF4-FFF2-40B4-BE49-F238E27FC236}">
                <a16:creationId xmlns:a16="http://schemas.microsoft.com/office/drawing/2014/main" id="{5A23BEE4-678A-4F3D-B957-4D24689934A9}"/>
              </a:ext>
            </a:extLst>
          </p:cNvPr>
          <p:cNvSpPr>
            <a:spLocks noGrp="1"/>
          </p:cNvSpPr>
          <p:nvPr>
            <p:ph type="sldNum" sz="quarter" idx="12"/>
          </p:nvPr>
        </p:nvSpPr>
        <p:spPr/>
        <p:txBody>
          <a:bodyPr/>
          <a:lstStyle>
            <a:lvl1pPr>
              <a:defRPr/>
            </a:lvl1pPr>
          </a:lstStyle>
          <a:p>
            <a:fld id="{9510E919-F225-451B-964F-142AA565DEDC}" type="slidenum">
              <a:rPr lang="lt-LT" altLang="lt-LT"/>
              <a:pPr/>
              <a:t>‹#›</a:t>
            </a:fld>
            <a:endParaRPr lang="lt-LT" altLang="lt-LT"/>
          </a:p>
        </p:txBody>
      </p:sp>
    </p:spTree>
    <p:extLst>
      <p:ext uri="{BB962C8B-B14F-4D97-AF65-F5344CB8AC3E}">
        <p14:creationId xmlns:p14="http://schemas.microsoft.com/office/powerpoint/2010/main" val="181813895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8B9ADF6-98A9-42CB-B4A9-F23E3F66A620}"/>
              </a:ext>
            </a:extLst>
          </p:cNvPr>
          <p:cNvSpPr>
            <a:spLocks noGrp="1"/>
          </p:cNvSpPr>
          <p:nvPr>
            <p:ph type="dt" sz="half" idx="10"/>
          </p:nvPr>
        </p:nvSpPr>
        <p:spPr/>
        <p:txBody>
          <a:bodyPr/>
          <a:lstStyle>
            <a:lvl1pPr>
              <a:defRPr/>
            </a:lvl1pPr>
          </a:lstStyle>
          <a:p>
            <a:pPr>
              <a:defRPr/>
            </a:pPr>
            <a:fld id="{D21DCCB0-0A3B-41F7-9021-A71C7A4DF4B4}" type="datetime1">
              <a:rPr lang="lt-LT"/>
              <a:pPr>
                <a:defRPr/>
              </a:pPr>
              <a:t>2019-09-19</a:t>
            </a:fld>
            <a:endParaRPr lang="lt-LT"/>
          </a:p>
        </p:txBody>
      </p:sp>
      <p:sp>
        <p:nvSpPr>
          <p:cNvPr id="3" name="Footer Placeholder 4">
            <a:extLst>
              <a:ext uri="{FF2B5EF4-FFF2-40B4-BE49-F238E27FC236}">
                <a16:creationId xmlns:a16="http://schemas.microsoft.com/office/drawing/2014/main" id="{C023B771-590E-4EF3-A458-1EEE6C231340}"/>
              </a:ext>
            </a:extLst>
          </p:cNvPr>
          <p:cNvSpPr>
            <a:spLocks noGrp="1"/>
          </p:cNvSpPr>
          <p:nvPr>
            <p:ph type="ftr" sz="quarter" idx="11"/>
          </p:nvPr>
        </p:nvSpPr>
        <p:spPr/>
        <p:txBody>
          <a:bodyPr/>
          <a:lstStyle>
            <a:lvl1pPr>
              <a:defRPr/>
            </a:lvl1pPr>
          </a:lstStyle>
          <a:p>
            <a:pPr>
              <a:defRPr/>
            </a:pPr>
            <a:endParaRPr lang="lt-LT"/>
          </a:p>
        </p:txBody>
      </p:sp>
      <p:sp>
        <p:nvSpPr>
          <p:cNvPr id="4" name="Slide Number Placeholder 5">
            <a:extLst>
              <a:ext uri="{FF2B5EF4-FFF2-40B4-BE49-F238E27FC236}">
                <a16:creationId xmlns:a16="http://schemas.microsoft.com/office/drawing/2014/main" id="{4D6ACD8D-063F-4469-A6C5-3B05F61ED9FB}"/>
              </a:ext>
            </a:extLst>
          </p:cNvPr>
          <p:cNvSpPr>
            <a:spLocks noGrp="1"/>
          </p:cNvSpPr>
          <p:nvPr>
            <p:ph type="sldNum" sz="quarter" idx="12"/>
          </p:nvPr>
        </p:nvSpPr>
        <p:spPr/>
        <p:txBody>
          <a:bodyPr/>
          <a:lstStyle>
            <a:lvl1pPr>
              <a:defRPr/>
            </a:lvl1pPr>
          </a:lstStyle>
          <a:p>
            <a:fld id="{289BE1A2-0579-4D00-B159-F51EC1A12B98}" type="slidenum">
              <a:rPr lang="lt-LT" altLang="lt-LT"/>
              <a:pPr/>
              <a:t>‹#›</a:t>
            </a:fld>
            <a:endParaRPr lang="lt-LT" altLang="lt-LT"/>
          </a:p>
        </p:txBody>
      </p:sp>
    </p:spTree>
    <p:extLst>
      <p:ext uri="{BB962C8B-B14F-4D97-AF65-F5344CB8AC3E}">
        <p14:creationId xmlns:p14="http://schemas.microsoft.com/office/powerpoint/2010/main" val="3310599986"/>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22D9C02-BD9F-4933-875D-D58DA6151E81}"/>
              </a:ext>
            </a:extLst>
          </p:cNvPr>
          <p:cNvSpPr>
            <a:spLocks noGrp="1"/>
          </p:cNvSpPr>
          <p:nvPr>
            <p:ph type="dt" sz="half" idx="10"/>
          </p:nvPr>
        </p:nvSpPr>
        <p:spPr/>
        <p:txBody>
          <a:bodyPr/>
          <a:lstStyle>
            <a:lvl1pPr>
              <a:defRPr/>
            </a:lvl1pPr>
          </a:lstStyle>
          <a:p>
            <a:pPr>
              <a:defRPr/>
            </a:pPr>
            <a:fld id="{748B7408-C801-443F-A381-1D6DDF9E6B02}" type="datetime1">
              <a:rPr lang="lt-LT"/>
              <a:pPr>
                <a:defRPr/>
              </a:pPr>
              <a:t>2019-09-19</a:t>
            </a:fld>
            <a:endParaRPr lang="lt-LT"/>
          </a:p>
        </p:txBody>
      </p:sp>
      <p:sp>
        <p:nvSpPr>
          <p:cNvPr id="6" name="Footer Placeholder 4">
            <a:extLst>
              <a:ext uri="{FF2B5EF4-FFF2-40B4-BE49-F238E27FC236}">
                <a16:creationId xmlns:a16="http://schemas.microsoft.com/office/drawing/2014/main" id="{2D180D8D-C058-4156-AAD0-DD7E94E64D0E}"/>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id="{2E17F913-02E9-4C7A-B18D-9E997FE7BFEB}"/>
              </a:ext>
            </a:extLst>
          </p:cNvPr>
          <p:cNvSpPr>
            <a:spLocks noGrp="1"/>
          </p:cNvSpPr>
          <p:nvPr>
            <p:ph type="sldNum" sz="quarter" idx="12"/>
          </p:nvPr>
        </p:nvSpPr>
        <p:spPr/>
        <p:txBody>
          <a:bodyPr/>
          <a:lstStyle>
            <a:lvl1pPr>
              <a:defRPr/>
            </a:lvl1pPr>
          </a:lstStyle>
          <a:p>
            <a:fld id="{0A24FBE3-6114-4763-8A34-CF0D6A9B825B}" type="slidenum">
              <a:rPr lang="lt-LT" altLang="lt-LT"/>
              <a:pPr/>
              <a:t>‹#›</a:t>
            </a:fld>
            <a:endParaRPr lang="lt-LT" altLang="lt-LT"/>
          </a:p>
        </p:txBody>
      </p:sp>
    </p:spTree>
    <p:extLst>
      <p:ext uri="{BB962C8B-B14F-4D97-AF65-F5344CB8AC3E}">
        <p14:creationId xmlns:p14="http://schemas.microsoft.com/office/powerpoint/2010/main" val="2843254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323B4F6-8F40-4F45-8454-8B8AF6CA0B44}"/>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828FC337-7E44-4D7A-A9A7-29AE1983A493}"/>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AF0B01CC-EE6F-4951-A2B5-A8C223915659}"/>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7297F6CA-87CC-43B6-866C-F0BE36A1346B}"/>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C8E0B81-4020-49A1-98B0-DDC01003F403}"/>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2133853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98A35DB-69CF-4132-B50F-0FBF5AC8F275}"/>
              </a:ext>
            </a:extLst>
          </p:cNvPr>
          <p:cNvSpPr>
            <a:spLocks noGrp="1"/>
          </p:cNvSpPr>
          <p:nvPr>
            <p:ph type="dt" sz="half" idx="10"/>
          </p:nvPr>
        </p:nvSpPr>
        <p:spPr/>
        <p:txBody>
          <a:bodyPr/>
          <a:lstStyle>
            <a:lvl1pPr>
              <a:defRPr/>
            </a:lvl1pPr>
          </a:lstStyle>
          <a:p>
            <a:pPr>
              <a:defRPr/>
            </a:pPr>
            <a:fld id="{9B52481A-0D35-43C7-B97E-C946A61A760A}" type="datetime1">
              <a:rPr lang="lt-LT"/>
              <a:pPr>
                <a:defRPr/>
              </a:pPr>
              <a:t>2019-09-19</a:t>
            </a:fld>
            <a:endParaRPr lang="lt-LT"/>
          </a:p>
        </p:txBody>
      </p:sp>
      <p:sp>
        <p:nvSpPr>
          <p:cNvPr id="6" name="Footer Placeholder 4">
            <a:extLst>
              <a:ext uri="{FF2B5EF4-FFF2-40B4-BE49-F238E27FC236}">
                <a16:creationId xmlns:a16="http://schemas.microsoft.com/office/drawing/2014/main" id="{E62C9E19-FCD7-48D5-BD77-00BFCAAD1F5D}"/>
              </a:ext>
            </a:extLst>
          </p:cNvPr>
          <p:cNvSpPr>
            <a:spLocks noGrp="1"/>
          </p:cNvSpPr>
          <p:nvPr>
            <p:ph type="ftr" sz="quarter" idx="11"/>
          </p:nvPr>
        </p:nvSpPr>
        <p:spPr/>
        <p:txBody>
          <a:bodyPr/>
          <a:lstStyle>
            <a:lvl1pPr>
              <a:defRPr/>
            </a:lvl1pPr>
          </a:lstStyle>
          <a:p>
            <a:pPr>
              <a:defRPr/>
            </a:pPr>
            <a:endParaRPr lang="lt-LT"/>
          </a:p>
        </p:txBody>
      </p:sp>
      <p:sp>
        <p:nvSpPr>
          <p:cNvPr id="7" name="Slide Number Placeholder 5">
            <a:extLst>
              <a:ext uri="{FF2B5EF4-FFF2-40B4-BE49-F238E27FC236}">
                <a16:creationId xmlns:a16="http://schemas.microsoft.com/office/drawing/2014/main" id="{54613CF5-9DBC-4DB9-AD37-AA1FAF1D5196}"/>
              </a:ext>
            </a:extLst>
          </p:cNvPr>
          <p:cNvSpPr>
            <a:spLocks noGrp="1"/>
          </p:cNvSpPr>
          <p:nvPr>
            <p:ph type="sldNum" sz="quarter" idx="12"/>
          </p:nvPr>
        </p:nvSpPr>
        <p:spPr/>
        <p:txBody>
          <a:bodyPr/>
          <a:lstStyle>
            <a:lvl1pPr>
              <a:defRPr/>
            </a:lvl1pPr>
          </a:lstStyle>
          <a:p>
            <a:fld id="{2C4694E7-C66A-49BD-A7DD-D40471430440}" type="slidenum">
              <a:rPr lang="lt-LT" altLang="lt-LT"/>
              <a:pPr/>
              <a:t>‹#›</a:t>
            </a:fld>
            <a:endParaRPr lang="lt-LT" altLang="lt-LT"/>
          </a:p>
        </p:txBody>
      </p:sp>
    </p:spTree>
    <p:extLst>
      <p:ext uri="{BB962C8B-B14F-4D97-AF65-F5344CB8AC3E}">
        <p14:creationId xmlns:p14="http://schemas.microsoft.com/office/powerpoint/2010/main" val="637511472"/>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4C310F-ADC4-47A4-A8F1-E8EEB698EB70}"/>
              </a:ext>
            </a:extLst>
          </p:cNvPr>
          <p:cNvSpPr>
            <a:spLocks noGrp="1"/>
          </p:cNvSpPr>
          <p:nvPr>
            <p:ph type="dt" sz="half" idx="10"/>
          </p:nvPr>
        </p:nvSpPr>
        <p:spPr/>
        <p:txBody>
          <a:bodyPr/>
          <a:lstStyle>
            <a:lvl1pPr>
              <a:defRPr/>
            </a:lvl1pPr>
          </a:lstStyle>
          <a:p>
            <a:pPr>
              <a:defRPr/>
            </a:pPr>
            <a:fld id="{5121DB6E-031C-41CF-8752-117B6EC7DC4F}" type="datetime1">
              <a:rPr lang="lt-LT"/>
              <a:pPr>
                <a:defRPr/>
              </a:pPr>
              <a:t>2019-09-19</a:t>
            </a:fld>
            <a:endParaRPr lang="lt-LT"/>
          </a:p>
        </p:txBody>
      </p:sp>
      <p:sp>
        <p:nvSpPr>
          <p:cNvPr id="5" name="Footer Placeholder 4">
            <a:extLst>
              <a:ext uri="{FF2B5EF4-FFF2-40B4-BE49-F238E27FC236}">
                <a16:creationId xmlns:a16="http://schemas.microsoft.com/office/drawing/2014/main" id="{027B29A7-EA8B-4D09-ADE4-0C5E596FDB2B}"/>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id="{FBF5783F-671B-4664-973B-9ED888611113}"/>
              </a:ext>
            </a:extLst>
          </p:cNvPr>
          <p:cNvSpPr>
            <a:spLocks noGrp="1"/>
          </p:cNvSpPr>
          <p:nvPr>
            <p:ph type="sldNum" sz="quarter" idx="12"/>
          </p:nvPr>
        </p:nvSpPr>
        <p:spPr/>
        <p:txBody>
          <a:bodyPr/>
          <a:lstStyle>
            <a:lvl1pPr>
              <a:defRPr/>
            </a:lvl1pPr>
          </a:lstStyle>
          <a:p>
            <a:fld id="{53624BEE-7A35-49D9-9B6D-E8A70FB9E1D7}" type="slidenum">
              <a:rPr lang="lt-LT" altLang="lt-LT"/>
              <a:pPr/>
              <a:t>‹#›</a:t>
            </a:fld>
            <a:endParaRPr lang="lt-LT" altLang="lt-LT"/>
          </a:p>
        </p:txBody>
      </p:sp>
    </p:spTree>
    <p:extLst>
      <p:ext uri="{BB962C8B-B14F-4D97-AF65-F5344CB8AC3E}">
        <p14:creationId xmlns:p14="http://schemas.microsoft.com/office/powerpoint/2010/main" val="3322040560"/>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12DBBC-C46A-4A50-88BA-2BE4AF594A92}"/>
              </a:ext>
            </a:extLst>
          </p:cNvPr>
          <p:cNvSpPr>
            <a:spLocks noGrp="1"/>
          </p:cNvSpPr>
          <p:nvPr>
            <p:ph type="dt" sz="half" idx="10"/>
          </p:nvPr>
        </p:nvSpPr>
        <p:spPr/>
        <p:txBody>
          <a:bodyPr/>
          <a:lstStyle>
            <a:lvl1pPr>
              <a:defRPr/>
            </a:lvl1pPr>
          </a:lstStyle>
          <a:p>
            <a:pPr>
              <a:defRPr/>
            </a:pPr>
            <a:fld id="{50C9E6ED-3B37-4389-A2E8-9B4CF7A4E9DE}" type="datetime1">
              <a:rPr lang="lt-LT"/>
              <a:pPr>
                <a:defRPr/>
              </a:pPr>
              <a:t>2019-09-19</a:t>
            </a:fld>
            <a:endParaRPr lang="lt-LT"/>
          </a:p>
        </p:txBody>
      </p:sp>
      <p:sp>
        <p:nvSpPr>
          <p:cNvPr id="5" name="Footer Placeholder 4">
            <a:extLst>
              <a:ext uri="{FF2B5EF4-FFF2-40B4-BE49-F238E27FC236}">
                <a16:creationId xmlns:a16="http://schemas.microsoft.com/office/drawing/2014/main" id="{1DF34997-F4AA-48E9-A119-F224E0580418}"/>
              </a:ext>
            </a:extLst>
          </p:cNvPr>
          <p:cNvSpPr>
            <a:spLocks noGrp="1"/>
          </p:cNvSpPr>
          <p:nvPr>
            <p:ph type="ftr" sz="quarter" idx="11"/>
          </p:nvPr>
        </p:nvSpPr>
        <p:spPr/>
        <p:txBody>
          <a:bodyPr/>
          <a:lstStyle>
            <a:lvl1pPr>
              <a:defRPr/>
            </a:lvl1pPr>
          </a:lstStyle>
          <a:p>
            <a:pPr>
              <a:defRPr/>
            </a:pPr>
            <a:endParaRPr lang="lt-LT"/>
          </a:p>
        </p:txBody>
      </p:sp>
      <p:sp>
        <p:nvSpPr>
          <p:cNvPr id="6" name="Slide Number Placeholder 5">
            <a:extLst>
              <a:ext uri="{FF2B5EF4-FFF2-40B4-BE49-F238E27FC236}">
                <a16:creationId xmlns:a16="http://schemas.microsoft.com/office/drawing/2014/main" id="{430B5063-12D1-46C1-BAEE-6984E63B62A5}"/>
              </a:ext>
            </a:extLst>
          </p:cNvPr>
          <p:cNvSpPr>
            <a:spLocks noGrp="1"/>
          </p:cNvSpPr>
          <p:nvPr>
            <p:ph type="sldNum" sz="quarter" idx="12"/>
          </p:nvPr>
        </p:nvSpPr>
        <p:spPr/>
        <p:txBody>
          <a:bodyPr/>
          <a:lstStyle>
            <a:lvl1pPr>
              <a:defRPr/>
            </a:lvl1pPr>
          </a:lstStyle>
          <a:p>
            <a:fld id="{D92D881C-C6A9-46C5-BD00-DCAB634DB876}" type="slidenum">
              <a:rPr lang="lt-LT" altLang="lt-LT"/>
              <a:pPr/>
              <a:t>‹#›</a:t>
            </a:fld>
            <a:endParaRPr lang="lt-LT" altLang="lt-LT"/>
          </a:p>
        </p:txBody>
      </p:sp>
    </p:spTree>
    <p:extLst>
      <p:ext uri="{BB962C8B-B14F-4D97-AF65-F5344CB8AC3E}">
        <p14:creationId xmlns:p14="http://schemas.microsoft.com/office/powerpoint/2010/main" val="217296592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ADA2667-815E-4C65-93BB-CE1E8D1CC629}"/>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5AEC4398-805E-45F9-BC74-01157C3384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3BA456E3-4408-4C6C-8E2A-B4CEA3C910DC}"/>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3E59281A-E639-44D7-84AD-01C7ECDCC1B7}"/>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B7AC2D2-6DE3-4C4E-B23A-F80E53407AC9}"/>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3483843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3B3E6B9-DF7D-472D-90BF-3D9E1180BB8B}"/>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CE914707-8DAD-4294-94E4-C9D4574265FF}"/>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A6CA79B3-4E7D-4CFC-BAE6-4EB29DAE76AF}"/>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2A684ADA-A7B5-40E1-B8AC-10A6D67CE246}"/>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6" name="Poraštės vietos rezervavimo ženklas 5">
            <a:extLst>
              <a:ext uri="{FF2B5EF4-FFF2-40B4-BE49-F238E27FC236}">
                <a16:creationId xmlns:a16="http://schemas.microsoft.com/office/drawing/2014/main" id="{D36CE17D-9DC9-48A2-8A07-AB7DBD3325AD}"/>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91B86934-55BD-4B9A-8C56-F1D1ACDC6CF4}"/>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2100212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261BD51-B315-429E-991F-D7E4DBAC95E4}"/>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A8BB533A-3EAB-4626-9396-47990918D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7C7F1B47-9743-4578-8825-FAEE0DDCEED1}"/>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08115B20-A40B-4266-A34A-1EA008CE1F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FCBF4AF5-EF9D-4912-986A-9BED43B558FC}"/>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7FA53163-3470-461C-B4E5-6B9D21B47C7A}"/>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8" name="Poraštės vietos rezervavimo ženklas 7">
            <a:extLst>
              <a:ext uri="{FF2B5EF4-FFF2-40B4-BE49-F238E27FC236}">
                <a16:creationId xmlns:a16="http://schemas.microsoft.com/office/drawing/2014/main" id="{DD57BE02-BD75-4979-82F9-71CA5617B5B1}"/>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29B3C014-6851-4A20-A532-58F96FE1C656}"/>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79721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F5D874-0EF9-4BFF-8564-B4936BF9C099}"/>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FAD6D28B-9831-4224-8FC0-D2746C83854F}"/>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4" name="Poraštės vietos rezervavimo ženklas 3">
            <a:extLst>
              <a:ext uri="{FF2B5EF4-FFF2-40B4-BE49-F238E27FC236}">
                <a16:creationId xmlns:a16="http://schemas.microsoft.com/office/drawing/2014/main" id="{2F76FC05-6F83-4B56-9904-0A8E78071D80}"/>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AC488D07-C760-40DE-9B61-83D1909B890F}"/>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4093962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3BDF1CE4-FC45-4636-A914-CBB27D29852A}"/>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3" name="Poraštės vietos rezervavimo ženklas 2">
            <a:extLst>
              <a:ext uri="{FF2B5EF4-FFF2-40B4-BE49-F238E27FC236}">
                <a16:creationId xmlns:a16="http://schemas.microsoft.com/office/drawing/2014/main" id="{260A4DC1-5007-4DBD-AD81-7CAB4F0C1186}"/>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0199DE67-B6A8-48B4-B7CC-77C6CE82339F}"/>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60660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04B07A-4327-4A5E-947F-52C3DC62483B}"/>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D45A5E2D-7CEB-45D3-918A-43A61E0F2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3BD74C4C-8DD9-46AF-9573-BCA5CBFA38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6195BA6D-B77D-4DD6-9C11-F1C31804F94C}"/>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6" name="Poraštės vietos rezervavimo ženklas 5">
            <a:extLst>
              <a:ext uri="{FF2B5EF4-FFF2-40B4-BE49-F238E27FC236}">
                <a16:creationId xmlns:a16="http://schemas.microsoft.com/office/drawing/2014/main" id="{A56B9321-1A87-4B52-B077-E6E4F1F2C6F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D40AD7C9-52A9-419D-A4C0-84C2172CA54E}"/>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53021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D4281A4-3D54-44F2-AA6F-D1CE35ACE0C6}"/>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4C63610E-F05C-4CD0-834A-50A152C436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64005625-A40A-4801-8F87-FCAB15490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AD3FA3CE-5BE9-4380-B79D-75B500BF9B5A}"/>
              </a:ext>
            </a:extLst>
          </p:cNvPr>
          <p:cNvSpPr>
            <a:spLocks noGrp="1"/>
          </p:cNvSpPr>
          <p:nvPr>
            <p:ph type="dt" sz="half" idx="10"/>
          </p:nvPr>
        </p:nvSpPr>
        <p:spPr/>
        <p:txBody>
          <a:bodyPr/>
          <a:lstStyle/>
          <a:p>
            <a:fld id="{111EFF73-E0BB-4635-8898-B57DEE33ED74}" type="datetimeFigureOut">
              <a:rPr lang="lt-LT" smtClean="0"/>
              <a:t>2019-09-19</a:t>
            </a:fld>
            <a:endParaRPr lang="lt-LT"/>
          </a:p>
        </p:txBody>
      </p:sp>
      <p:sp>
        <p:nvSpPr>
          <p:cNvPr id="6" name="Poraštės vietos rezervavimo ženklas 5">
            <a:extLst>
              <a:ext uri="{FF2B5EF4-FFF2-40B4-BE49-F238E27FC236}">
                <a16:creationId xmlns:a16="http://schemas.microsoft.com/office/drawing/2014/main" id="{0EC657CC-E22D-4AC1-BDF4-03F4480CCFA9}"/>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A0C3EE60-254D-43DD-9F18-7D2398B8D540}"/>
              </a:ext>
            </a:extLst>
          </p:cNvPr>
          <p:cNvSpPr>
            <a:spLocks noGrp="1"/>
          </p:cNvSpPr>
          <p:nvPr>
            <p:ph type="sldNum" sz="quarter" idx="12"/>
          </p:nvPr>
        </p:nvSpPr>
        <p:spPr/>
        <p:txBody>
          <a:bodyPr/>
          <a:lstStyle/>
          <a:p>
            <a:fld id="{B0BA6701-DD89-444F-95C2-4B2B49C5DC0A}" type="slidenum">
              <a:rPr lang="lt-LT" smtClean="0"/>
              <a:t>‹#›</a:t>
            </a:fld>
            <a:endParaRPr lang="lt-LT"/>
          </a:p>
        </p:txBody>
      </p:sp>
    </p:spTree>
    <p:extLst>
      <p:ext uri="{BB962C8B-B14F-4D97-AF65-F5344CB8AC3E}">
        <p14:creationId xmlns:p14="http://schemas.microsoft.com/office/powerpoint/2010/main" val="179155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EA8EE365-9D2A-4733-8D0C-131941FBFE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EBFEC001-5639-4DFB-B09D-D437A36838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EA4FD3D4-DA02-4388-B580-CACDFCE79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EFF73-E0BB-4635-8898-B57DEE33ED74}" type="datetimeFigureOut">
              <a:rPr lang="lt-LT" smtClean="0"/>
              <a:t>2019-09-19</a:t>
            </a:fld>
            <a:endParaRPr lang="lt-LT"/>
          </a:p>
        </p:txBody>
      </p:sp>
      <p:sp>
        <p:nvSpPr>
          <p:cNvPr id="5" name="Poraštės vietos rezervavimo ženklas 4">
            <a:extLst>
              <a:ext uri="{FF2B5EF4-FFF2-40B4-BE49-F238E27FC236}">
                <a16:creationId xmlns:a16="http://schemas.microsoft.com/office/drawing/2014/main" id="{14A0ABD8-FFB8-4DA5-9589-BEF76DCA3B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BFDC4957-1F63-4014-AAEB-8A306FCF9F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A6701-DD89-444F-95C2-4B2B49C5DC0A}" type="slidenum">
              <a:rPr lang="lt-LT" smtClean="0"/>
              <a:t>‹#›</a:t>
            </a:fld>
            <a:endParaRPr lang="lt-LT"/>
          </a:p>
        </p:txBody>
      </p:sp>
    </p:spTree>
    <p:extLst>
      <p:ext uri="{BB962C8B-B14F-4D97-AF65-F5344CB8AC3E}">
        <p14:creationId xmlns:p14="http://schemas.microsoft.com/office/powerpoint/2010/main" val="3386353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93ACB20-CB9C-46D6-9132-B9EF9D31E9F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lt-LT"/>
              <a:t>Click to edit Master title style</a:t>
            </a:r>
          </a:p>
        </p:txBody>
      </p:sp>
      <p:sp>
        <p:nvSpPr>
          <p:cNvPr id="1027" name="Text Placeholder 2">
            <a:extLst>
              <a:ext uri="{FF2B5EF4-FFF2-40B4-BE49-F238E27FC236}">
                <a16:creationId xmlns:a16="http://schemas.microsoft.com/office/drawing/2014/main" id="{BA1BFABF-FFAF-46DC-B5FB-4F3BA3F1604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lt-LT"/>
              <a:t>Click to edit Master text styles</a:t>
            </a:r>
          </a:p>
          <a:p>
            <a:pPr lvl="1"/>
            <a:r>
              <a:rPr lang="en-US" altLang="lt-LT"/>
              <a:t>Second level</a:t>
            </a:r>
          </a:p>
          <a:p>
            <a:pPr lvl="2"/>
            <a:r>
              <a:rPr lang="en-US" altLang="lt-LT"/>
              <a:t>Third level</a:t>
            </a:r>
          </a:p>
          <a:p>
            <a:pPr lvl="3"/>
            <a:r>
              <a:rPr lang="en-US" altLang="lt-LT"/>
              <a:t>Fourth level</a:t>
            </a:r>
          </a:p>
          <a:p>
            <a:pPr lvl="4"/>
            <a:r>
              <a:rPr lang="en-US" altLang="lt-LT"/>
              <a:t>Fifth level</a:t>
            </a:r>
          </a:p>
        </p:txBody>
      </p:sp>
      <p:sp>
        <p:nvSpPr>
          <p:cNvPr id="4" name="Date Placeholder 3">
            <a:extLst>
              <a:ext uri="{FF2B5EF4-FFF2-40B4-BE49-F238E27FC236}">
                <a16:creationId xmlns:a16="http://schemas.microsoft.com/office/drawing/2014/main" id="{B67AA773-3144-47F7-A876-FA8E15744EE6}"/>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7A87CF79-E9D8-4419-9188-73C8307C8581}" type="datetime1">
              <a:rPr lang="lt-LT"/>
              <a:pPr>
                <a:defRPr/>
              </a:pPr>
              <a:t>2019-09-19</a:t>
            </a:fld>
            <a:endParaRPr lang="lt-LT"/>
          </a:p>
        </p:txBody>
      </p:sp>
      <p:sp>
        <p:nvSpPr>
          <p:cNvPr id="5" name="Footer Placeholder 4">
            <a:extLst>
              <a:ext uri="{FF2B5EF4-FFF2-40B4-BE49-F238E27FC236}">
                <a16:creationId xmlns:a16="http://schemas.microsoft.com/office/drawing/2014/main" id="{1945304C-90A9-4DB2-94CA-368B4003382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lt-LT"/>
          </a:p>
        </p:txBody>
      </p:sp>
      <p:sp>
        <p:nvSpPr>
          <p:cNvPr id="6" name="Slide Number Placeholder 5">
            <a:extLst>
              <a:ext uri="{FF2B5EF4-FFF2-40B4-BE49-F238E27FC236}">
                <a16:creationId xmlns:a16="http://schemas.microsoft.com/office/drawing/2014/main" id="{24B290F0-E7CC-4969-BD2F-39B3B41C215E}"/>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45FB78AE-B2FB-49D7-BAFD-1F7C4AE3DCB3}" type="slidenum">
              <a:rPr lang="lt-LT" altLang="lt-LT"/>
              <a:pPr/>
              <a:t>‹#›</a:t>
            </a:fld>
            <a:endParaRPr lang="lt-LT" altLang="lt-LT"/>
          </a:p>
        </p:txBody>
      </p:sp>
    </p:spTree>
    <p:extLst>
      <p:ext uri="{BB962C8B-B14F-4D97-AF65-F5344CB8AC3E}">
        <p14:creationId xmlns:p14="http://schemas.microsoft.com/office/powerpoint/2010/main" val="84251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www.svlvvg.lt/" TargetMode="External"/><Relationship Id="rId3" Type="http://schemas.openxmlformats.org/officeDocument/2006/relationships/image" Target="../media/image5.jpeg"/><Relationship Id="rId7" Type="http://schemas.openxmlformats.org/officeDocument/2006/relationships/hyperlink" Target="mailto:svlvvg@gmail.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ur-lex.europa.eu/legal-content/LT/TXT/?uri=uriserv:OJ.C_.2012.326.01.0001.01.LIT&amp;toc=OJ:C:2012:326:TOC#ntr*-C_2012326LT.01033301-E000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ur-lex.europa.eu/legal-content/LT/TXT/?uri=uriserv:OJ.C_.2012.326.01.0001.01.LIT&amp;toc=OJ:C:2012:326:TOC#ntr*-C_2012326LT.01033301-E000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7AF4351-C83E-482A-B00B-C5AA669350B7}"/>
              </a:ext>
            </a:extLst>
          </p:cNvPr>
          <p:cNvSpPr>
            <a:spLocks noGrp="1"/>
          </p:cNvSpPr>
          <p:nvPr>
            <p:ph type="ctrTitle"/>
          </p:nvPr>
        </p:nvSpPr>
        <p:spPr>
          <a:xfrm>
            <a:off x="-145002" y="1600200"/>
            <a:ext cx="12482004" cy="2412249"/>
          </a:xfrm>
        </p:spPr>
        <p:txBody>
          <a:bodyPr>
            <a:noAutofit/>
          </a:bodyPr>
          <a:lstStyle/>
          <a:p>
            <a:r>
              <a:rPr lang="lt-LT" sz="3600" b="1" dirty="0">
                <a:latin typeface="Times New Roman" panose="02020603050405020304" pitchFamily="18" charset="0"/>
                <a:cs typeface="Times New Roman" panose="02020603050405020304" pitchFamily="18" charset="0"/>
              </a:rPr>
              <a:t>ŠIAURĖS VAKARŲ LIETUVOS VIETOS VEIKLOS GRUPĖ</a:t>
            </a:r>
            <a:br>
              <a:rPr lang="lt-LT" sz="3600" dirty="0">
                <a:latin typeface="Times New Roman" panose="02020603050405020304" pitchFamily="18" charset="0"/>
                <a:cs typeface="Times New Roman" panose="02020603050405020304" pitchFamily="18" charset="0"/>
              </a:rPr>
            </a:br>
            <a:br>
              <a:rPr lang="lt-LT" sz="3600" dirty="0">
                <a:latin typeface="Times New Roman" panose="02020603050405020304" pitchFamily="18" charset="0"/>
                <a:cs typeface="Times New Roman" panose="02020603050405020304" pitchFamily="18" charset="0"/>
              </a:rPr>
            </a:br>
            <a:r>
              <a:rPr lang="lt-LT" sz="3600" dirty="0">
                <a:latin typeface="Times New Roman" panose="02020603050405020304" pitchFamily="18" charset="0"/>
                <a:cs typeface="Times New Roman" panose="02020603050405020304" pitchFamily="18" charset="0"/>
              </a:rPr>
              <a:t>„ŠIAURĖS VAKARŲ LIETUVOS VIETOS VEIKLOS GRUPĖS TERITORIJOS 2015–2023 M. VIETOS PLĖTROS STRATEGIJA“</a:t>
            </a:r>
            <a:br>
              <a:rPr lang="lt-LT" sz="3600" dirty="0">
                <a:latin typeface="Times New Roman" panose="02020603050405020304" pitchFamily="18" charset="0"/>
                <a:cs typeface="Times New Roman" panose="02020603050405020304" pitchFamily="18" charset="0"/>
              </a:rPr>
            </a:br>
            <a:r>
              <a:rPr lang="lt-LT" sz="3600" dirty="0">
                <a:latin typeface="Times New Roman" panose="02020603050405020304" pitchFamily="18" charset="0"/>
                <a:cs typeface="Times New Roman" panose="02020603050405020304" pitchFamily="18" charset="0"/>
              </a:rPr>
              <a:t>KVIETIMAS NR. 19</a:t>
            </a:r>
            <a:br>
              <a:rPr lang="lt-LT" sz="3600" dirty="0">
                <a:latin typeface="Times New Roman" panose="02020603050405020304" pitchFamily="18" charset="0"/>
                <a:cs typeface="Times New Roman" panose="02020603050405020304" pitchFamily="18" charset="0"/>
              </a:rPr>
            </a:br>
            <a:endParaRPr lang="lt-LT" sz="3600" dirty="0">
              <a:latin typeface="Times New Roman" panose="02020603050405020304" pitchFamily="18" charset="0"/>
              <a:cs typeface="Times New Roman" panose="02020603050405020304" pitchFamily="18" charset="0"/>
            </a:endParaRPr>
          </a:p>
        </p:txBody>
      </p:sp>
      <p:sp>
        <p:nvSpPr>
          <p:cNvPr id="3" name="Antrinis pavadinimas 2">
            <a:extLst>
              <a:ext uri="{FF2B5EF4-FFF2-40B4-BE49-F238E27FC236}">
                <a16:creationId xmlns:a16="http://schemas.microsoft.com/office/drawing/2014/main" id="{AA44ADE9-713E-4BF8-B34B-942FAC674D31}"/>
              </a:ext>
            </a:extLst>
          </p:cNvPr>
          <p:cNvSpPr>
            <a:spLocks noGrp="1"/>
          </p:cNvSpPr>
          <p:nvPr>
            <p:ph type="subTitle" idx="1"/>
          </p:nvPr>
        </p:nvSpPr>
        <p:spPr>
          <a:xfrm>
            <a:off x="0" y="3602038"/>
            <a:ext cx="12192000" cy="1655762"/>
          </a:xfrm>
        </p:spPr>
        <p:txBody>
          <a:bodyPr>
            <a:normAutofit/>
          </a:bodyPr>
          <a:lstStyle/>
          <a:p>
            <a:r>
              <a:rPr lang="lt-LT" sz="4400" b="1" dirty="0">
                <a:latin typeface="Times New Roman" panose="02020603050405020304" pitchFamily="18" charset="0"/>
                <a:cs typeface="Times New Roman" panose="02020603050405020304" pitchFamily="18" charset="0"/>
              </a:rPr>
              <a:t>„INVESTICIJOS Į MATERIALŲJĮ TURTĄ“  Nr. LEADER-19.2-4  </a:t>
            </a:r>
          </a:p>
        </p:txBody>
      </p:sp>
      <p:pic>
        <p:nvPicPr>
          <p:cNvPr id="4" name="Paveikslėlis 3">
            <a:extLst>
              <a:ext uri="{FF2B5EF4-FFF2-40B4-BE49-F238E27FC236}">
                <a16:creationId xmlns:a16="http://schemas.microsoft.com/office/drawing/2014/main" id="{CB9E6650-616E-4E81-A7BF-36A70D1EE50D}"/>
              </a:ext>
            </a:extLst>
          </p:cNvPr>
          <p:cNvPicPr>
            <a:picLocks noChangeAspect="1"/>
          </p:cNvPicPr>
          <p:nvPr/>
        </p:nvPicPr>
        <p:blipFill>
          <a:blip r:embed="rId2"/>
          <a:stretch>
            <a:fillRect/>
          </a:stretch>
        </p:blipFill>
        <p:spPr>
          <a:xfrm>
            <a:off x="2707647" y="5821590"/>
            <a:ext cx="2651990" cy="1036410"/>
          </a:xfrm>
          <a:prstGeom prst="rect">
            <a:avLst/>
          </a:prstGeom>
        </p:spPr>
      </p:pic>
      <p:pic>
        <p:nvPicPr>
          <p:cNvPr id="5" name="Paveikslėlis 4">
            <a:extLst>
              <a:ext uri="{FF2B5EF4-FFF2-40B4-BE49-F238E27FC236}">
                <a16:creationId xmlns:a16="http://schemas.microsoft.com/office/drawing/2014/main" id="{C3F5CACC-E9A7-4437-8700-5DDB54E07F67}"/>
              </a:ext>
            </a:extLst>
          </p:cNvPr>
          <p:cNvPicPr>
            <a:picLocks noChangeAspect="1"/>
          </p:cNvPicPr>
          <p:nvPr/>
        </p:nvPicPr>
        <p:blipFill>
          <a:blip r:embed="rId3"/>
          <a:stretch>
            <a:fillRect/>
          </a:stretch>
        </p:blipFill>
        <p:spPr>
          <a:xfrm>
            <a:off x="6096000" y="5815260"/>
            <a:ext cx="1036410" cy="1030313"/>
          </a:xfrm>
          <a:prstGeom prst="rect">
            <a:avLst/>
          </a:prstGeom>
        </p:spPr>
      </p:pic>
      <p:pic>
        <p:nvPicPr>
          <p:cNvPr id="6" name="Paveikslėlis 5">
            <a:extLst>
              <a:ext uri="{FF2B5EF4-FFF2-40B4-BE49-F238E27FC236}">
                <a16:creationId xmlns:a16="http://schemas.microsoft.com/office/drawing/2014/main" id="{E6380C31-F20A-4D2F-AA3D-64496D894538}"/>
              </a:ext>
            </a:extLst>
          </p:cNvPr>
          <p:cNvPicPr>
            <a:picLocks noChangeAspect="1"/>
          </p:cNvPicPr>
          <p:nvPr/>
        </p:nvPicPr>
        <p:blipFill>
          <a:blip r:embed="rId4"/>
          <a:stretch>
            <a:fillRect/>
          </a:stretch>
        </p:blipFill>
        <p:spPr>
          <a:xfrm>
            <a:off x="7701970" y="5815261"/>
            <a:ext cx="859611" cy="1030313"/>
          </a:xfrm>
          <a:prstGeom prst="rect">
            <a:avLst/>
          </a:prstGeom>
        </p:spPr>
      </p:pic>
      <p:pic>
        <p:nvPicPr>
          <p:cNvPr id="7" name="Paveikslėlis 6">
            <a:extLst>
              <a:ext uri="{FF2B5EF4-FFF2-40B4-BE49-F238E27FC236}">
                <a16:creationId xmlns:a16="http://schemas.microsoft.com/office/drawing/2014/main" id="{9D02CB3D-7A2A-475A-96AF-DB45FFF17D27}"/>
              </a:ext>
            </a:extLst>
          </p:cNvPr>
          <p:cNvPicPr>
            <a:picLocks noChangeAspect="1"/>
          </p:cNvPicPr>
          <p:nvPr/>
        </p:nvPicPr>
        <p:blipFill>
          <a:blip r:embed="rId5"/>
          <a:stretch>
            <a:fillRect/>
          </a:stretch>
        </p:blipFill>
        <p:spPr>
          <a:xfrm>
            <a:off x="8885517" y="5815261"/>
            <a:ext cx="1030313" cy="1030313"/>
          </a:xfrm>
          <a:prstGeom prst="rect">
            <a:avLst/>
          </a:prstGeom>
        </p:spPr>
      </p:pic>
    </p:spTree>
    <p:extLst>
      <p:ext uri="{BB962C8B-B14F-4D97-AF65-F5344CB8AC3E}">
        <p14:creationId xmlns:p14="http://schemas.microsoft.com/office/powerpoint/2010/main" val="1651037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3A12E37-5EB0-4576-BA8B-26CF894BEAB8}"/>
              </a:ext>
            </a:extLst>
          </p:cNvPr>
          <p:cNvSpPr>
            <a:spLocks noGrp="1"/>
          </p:cNvSpPr>
          <p:nvPr>
            <p:ph type="title"/>
          </p:nvPr>
        </p:nvSpPr>
        <p:spPr>
          <a:xfrm>
            <a:off x="-1395664" y="-121118"/>
            <a:ext cx="14197263" cy="1067602"/>
          </a:xfrm>
        </p:spPr>
        <p:txBody>
          <a:bodyPr>
            <a:normAutofit/>
          </a:bodyPr>
          <a:lstStyle/>
          <a:p>
            <a:pPr algn="ctr"/>
            <a:r>
              <a:rPr lang="lt-LT" sz="2800" b="1" dirty="0">
                <a:solidFill>
                  <a:schemeClr val="tx1"/>
                </a:solidFill>
                <a:latin typeface="Times New Roman" panose="02020603050405020304" pitchFamily="18" charset="0"/>
                <a:cs typeface="Times New Roman" panose="02020603050405020304" pitchFamily="18" charset="0"/>
              </a:rPr>
              <a:t>Vietos projektų pridėtinės vertės (kokybės) vertinimas </a:t>
            </a:r>
            <a:br>
              <a:rPr lang="lt-LT" sz="2800" b="1" dirty="0">
                <a:solidFill>
                  <a:schemeClr val="tx1"/>
                </a:solidFill>
                <a:latin typeface="Times New Roman" panose="02020603050405020304" pitchFamily="18" charset="0"/>
                <a:cs typeface="Times New Roman" panose="02020603050405020304" pitchFamily="18" charset="0"/>
              </a:rPr>
            </a:br>
            <a:r>
              <a:rPr lang="lt-LT" sz="2800" b="1" dirty="0">
                <a:solidFill>
                  <a:schemeClr val="tx1"/>
                </a:solidFill>
                <a:latin typeface="Times New Roman" panose="02020603050405020304" pitchFamily="18" charset="0"/>
                <a:cs typeface="Times New Roman" panose="02020603050405020304" pitchFamily="18" charset="0"/>
              </a:rPr>
              <a:t>Minimalus balų skaičius - 40</a:t>
            </a:r>
          </a:p>
        </p:txBody>
      </p:sp>
      <p:graphicFrame>
        <p:nvGraphicFramePr>
          <p:cNvPr id="12" name="Lentelė 12">
            <a:extLst>
              <a:ext uri="{FF2B5EF4-FFF2-40B4-BE49-F238E27FC236}">
                <a16:creationId xmlns:a16="http://schemas.microsoft.com/office/drawing/2014/main" id="{837A919C-E683-48AF-9ADA-5B70F49E46BF}"/>
              </a:ext>
            </a:extLst>
          </p:cNvPr>
          <p:cNvGraphicFramePr>
            <a:graphicFrameLocks noGrp="1"/>
          </p:cNvGraphicFramePr>
          <p:nvPr>
            <p:ph idx="1"/>
            <p:extLst>
              <p:ext uri="{D42A27DB-BD31-4B8C-83A1-F6EECF244321}">
                <p14:modId xmlns:p14="http://schemas.microsoft.com/office/powerpoint/2010/main" val="3917476374"/>
              </p:ext>
            </p:extLst>
          </p:nvPr>
        </p:nvGraphicFramePr>
        <p:xfrm>
          <a:off x="0" y="818147"/>
          <a:ext cx="12192000" cy="5898512"/>
        </p:xfrm>
        <a:graphic>
          <a:graphicData uri="http://schemas.openxmlformats.org/drawingml/2006/table">
            <a:tbl>
              <a:tblPr firstRow="1" bandRow="1">
                <a:tableStyleId>{5C22544A-7EE6-4342-B048-85BDC9FD1C3A}</a:tableStyleId>
              </a:tblPr>
              <a:tblGrid>
                <a:gridCol w="593558">
                  <a:extLst>
                    <a:ext uri="{9D8B030D-6E8A-4147-A177-3AD203B41FA5}">
                      <a16:colId xmlns:a16="http://schemas.microsoft.com/office/drawing/2014/main" val="2252868831"/>
                    </a:ext>
                  </a:extLst>
                </a:gridCol>
                <a:gridCol w="9144000">
                  <a:extLst>
                    <a:ext uri="{9D8B030D-6E8A-4147-A177-3AD203B41FA5}">
                      <a16:colId xmlns:a16="http://schemas.microsoft.com/office/drawing/2014/main" val="2103665249"/>
                    </a:ext>
                  </a:extLst>
                </a:gridCol>
                <a:gridCol w="2454442">
                  <a:extLst>
                    <a:ext uri="{9D8B030D-6E8A-4147-A177-3AD203B41FA5}">
                      <a16:colId xmlns:a16="http://schemas.microsoft.com/office/drawing/2014/main" val="2671568758"/>
                    </a:ext>
                  </a:extLst>
                </a:gridCol>
              </a:tblGrid>
              <a:tr h="665249">
                <a:tc>
                  <a:txBody>
                    <a:bodyPr/>
                    <a:lstStyle/>
                    <a:p>
                      <a:r>
                        <a:rPr lang="lt-LT" sz="1800" dirty="0">
                          <a:solidFill>
                            <a:schemeClr val="tx1"/>
                          </a:solidFill>
                          <a:latin typeface="Times New Roman" panose="02020603050405020304" pitchFamily="18" charset="0"/>
                          <a:cs typeface="Times New Roman" panose="02020603050405020304" pitchFamily="18" charset="0"/>
                        </a:rPr>
                        <a:t>Eil. Nr.</a:t>
                      </a:r>
                    </a:p>
                  </a:txBody>
                  <a:tcPr/>
                </a:tc>
                <a:tc>
                  <a:txBody>
                    <a:bodyPr/>
                    <a:lstStyle/>
                    <a:p>
                      <a:r>
                        <a:rPr lang="lt-LT"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Vietos projektų atrankos kriterijai</a:t>
                      </a:r>
                      <a:endParaRPr lang="lt-LT" sz="18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lt-LT"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Didžiausias galimas surinkti balų skaičius</a:t>
                      </a:r>
                      <a:endParaRPr lang="lt-LT" sz="18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02570205"/>
                  </a:ext>
                </a:extLst>
              </a:tr>
              <a:tr h="265193">
                <a:tc>
                  <a:txBody>
                    <a:bodyPr/>
                    <a:lstStyle/>
                    <a:p>
                      <a:pPr>
                        <a:spcAft>
                          <a:spcPts val="0"/>
                        </a:spcAf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Didesnis naujų darbo vietų skaičius.</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194843327"/>
                  </a:ext>
                </a:extLst>
              </a:tr>
              <a:tr h="343306">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1.1.</a:t>
                      </a:r>
                    </a:p>
                  </a:txBody>
                  <a:tcPr marL="68580" marR="68580" marT="0" marB="0"/>
                </a:tc>
                <a:tc>
                  <a:txBody>
                    <a:bodyPr/>
                    <a:lstStyle/>
                    <a:p>
                      <a:pPr algn="just">
                        <a:spcAft>
                          <a:spcPts val="0"/>
                        </a:spcAft>
                      </a:pPr>
                      <a:r>
                        <a:rPr lang="lt-LT" sz="1800" i="1" dirty="0">
                          <a:effectLst/>
                          <a:latin typeface="Times New Roman" panose="02020603050405020304" pitchFamily="18" charset="0"/>
                          <a:ea typeface="Times New Roman" panose="02020603050405020304" pitchFamily="18" charset="0"/>
                          <a:cs typeface="Times New Roman" panose="02020603050405020304" pitchFamily="18" charset="0"/>
                        </a:rPr>
                        <a:t>Sukurtos  3 ir daugiau darbo vietų  </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1758228805"/>
                  </a:ext>
                </a:extLst>
              </a:tr>
              <a:tr h="309123">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1.2.</a:t>
                      </a:r>
                    </a:p>
                  </a:txBody>
                  <a:tcPr marL="68580" marR="68580" marT="0" marB="0"/>
                </a:tc>
                <a:tc>
                  <a:txBody>
                    <a:bodyPr/>
                    <a:lstStyle/>
                    <a:p>
                      <a:pPr algn="just">
                        <a:spcAft>
                          <a:spcPts val="0"/>
                        </a:spcAft>
                      </a:pPr>
                      <a:r>
                        <a:rPr lang="lt-LT" sz="1800" i="1">
                          <a:effectLst/>
                          <a:latin typeface="Times New Roman" panose="02020603050405020304" pitchFamily="18" charset="0"/>
                          <a:ea typeface="Times New Roman" panose="02020603050405020304" pitchFamily="18" charset="0"/>
                          <a:cs typeface="Times New Roman" panose="02020603050405020304" pitchFamily="18" charset="0"/>
                        </a:rPr>
                        <a:t>Sukurtos 2 darbo vietos</a:t>
                      </a: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330488290"/>
                  </a:ext>
                </a:extLst>
              </a:tr>
              <a:tr h="258899">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1.3.</a:t>
                      </a:r>
                    </a:p>
                  </a:txBody>
                  <a:tcPr marL="68580" marR="68580" marT="0" marB="0"/>
                </a:tc>
                <a:tc>
                  <a:txBody>
                    <a:bodyPr/>
                    <a:lstStyle/>
                    <a:p>
                      <a:pPr algn="just">
                        <a:spcAft>
                          <a:spcPts val="0"/>
                        </a:spcAft>
                      </a:pPr>
                      <a:r>
                        <a:rPr lang="lt-LT" sz="1800" i="1" dirty="0">
                          <a:effectLst/>
                          <a:latin typeface="Times New Roman" panose="02020603050405020304" pitchFamily="18" charset="0"/>
                          <a:ea typeface="Times New Roman" panose="02020603050405020304" pitchFamily="18" charset="0"/>
                          <a:cs typeface="Times New Roman" panose="02020603050405020304" pitchFamily="18" charset="0"/>
                        </a:rPr>
                        <a:t>Sukurta 1 darbo vieta</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86117966"/>
                  </a:ext>
                </a:extLst>
              </a:tr>
              <a:tr h="570214">
                <a:tc>
                  <a:txBody>
                    <a:bodyPr/>
                    <a:lstStyle/>
                    <a:p>
                      <a:pPr>
                        <a:spcAft>
                          <a:spcPts val="0"/>
                        </a:spcAft>
                      </a:pPr>
                      <a:r>
                        <a:rPr lang="lt-LT" sz="1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lt-L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spcAft>
                          <a:spcPts val="0"/>
                        </a:spcAft>
                      </a:pPr>
                      <a:r>
                        <a:rPr lang="lt-LT"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Didesnis naujų darbo vietų skaičius asmenims iki 40 m. (imtinai). </a:t>
                      </a:r>
                      <a:r>
                        <a:rPr lang="lt-LT"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Šis atrankos kriterijus detalizuojamas taip: </a:t>
                      </a: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3824560232"/>
                  </a:ext>
                </a:extLst>
              </a:tr>
              <a:tr h="248061">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2.1.</a:t>
                      </a:r>
                    </a:p>
                  </a:txBody>
                  <a:tcPr marL="68580" marR="68580" marT="0" marB="0"/>
                </a:tc>
                <a:tc>
                  <a:txBody>
                    <a:bodyPr/>
                    <a:lstStyle/>
                    <a:p>
                      <a:pPr algn="just">
                        <a:spcAft>
                          <a:spcPts val="0"/>
                        </a:spcAft>
                      </a:pPr>
                      <a:r>
                        <a:rPr lang="lt-LT" sz="1800" i="1">
                          <a:effectLst/>
                          <a:latin typeface="Times New Roman" panose="02020603050405020304" pitchFamily="18" charset="0"/>
                          <a:ea typeface="Times New Roman" panose="02020603050405020304" pitchFamily="18" charset="0"/>
                          <a:cs typeface="Times New Roman" panose="02020603050405020304" pitchFamily="18" charset="0"/>
                        </a:rPr>
                        <a:t>sukurtos 3 ir daugiau darbo vietų</a:t>
                      </a:r>
                      <a:endParaRPr lang="lt-L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806938893"/>
                  </a:ext>
                </a:extLst>
              </a:tr>
              <a:tr h="310131">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2.2.</a:t>
                      </a:r>
                    </a:p>
                  </a:txBody>
                  <a:tcPr marL="68580" marR="68580" marT="0" marB="0"/>
                </a:tc>
                <a:tc>
                  <a:txBody>
                    <a:bodyPr/>
                    <a:lstStyle/>
                    <a:p>
                      <a:pPr algn="just">
                        <a:spcAft>
                          <a:spcPts val="0"/>
                        </a:spcAft>
                      </a:pPr>
                      <a:r>
                        <a:rPr lang="lt-LT" sz="1800" i="1">
                          <a:effectLst/>
                          <a:latin typeface="Times New Roman" panose="02020603050405020304" pitchFamily="18" charset="0"/>
                          <a:ea typeface="Times New Roman" panose="02020603050405020304" pitchFamily="18" charset="0"/>
                          <a:cs typeface="Times New Roman" panose="02020603050405020304" pitchFamily="18" charset="0"/>
                        </a:rPr>
                        <a:t>sukurtos 2 darbo vietos</a:t>
                      </a:r>
                      <a:endParaRPr lang="lt-L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25</a:t>
                      </a:r>
                    </a:p>
                  </a:txBody>
                  <a:tcPr/>
                </a:tc>
                <a:extLst>
                  <a:ext uri="{0D108BD9-81ED-4DB2-BD59-A6C34878D82A}">
                    <a16:rowId xmlns:a16="http://schemas.microsoft.com/office/drawing/2014/main" val="4023973972"/>
                  </a:ext>
                </a:extLst>
              </a:tr>
              <a:tr h="340117">
                <a:tc>
                  <a:txBody>
                    <a:bodyPr/>
                    <a:lstStyle/>
                    <a:p>
                      <a:pPr>
                        <a:spcAft>
                          <a:spcPts val="0"/>
                        </a:spcAft>
                      </a:pP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2.3.</a:t>
                      </a:r>
                    </a:p>
                  </a:txBody>
                  <a:tcPr marL="68580" marR="68580" marT="0" marB="0"/>
                </a:tc>
                <a:tc>
                  <a:txBody>
                    <a:bodyPr/>
                    <a:lstStyle/>
                    <a:p>
                      <a:pPr algn="just">
                        <a:spcAft>
                          <a:spcPts val="0"/>
                        </a:spcAft>
                      </a:pPr>
                      <a:r>
                        <a:rPr lang="lt-LT" sz="1800" i="1" dirty="0">
                          <a:effectLst/>
                          <a:latin typeface="Times New Roman" panose="02020603050405020304" pitchFamily="18" charset="0"/>
                          <a:ea typeface="Times New Roman" panose="02020603050405020304" pitchFamily="18" charset="0"/>
                          <a:cs typeface="Times New Roman" panose="02020603050405020304" pitchFamily="18" charset="0"/>
                        </a:rPr>
                        <a:t>sukurta 1 darbo vieta</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2853390516"/>
                  </a:ext>
                </a:extLst>
              </a:tr>
              <a:tr h="241766">
                <a:tc>
                  <a:txBody>
                    <a:bodyPr/>
                    <a:lstStyle/>
                    <a:p>
                      <a:pPr>
                        <a:spcAft>
                          <a:spcPts val="0"/>
                        </a:spcAf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t-LT" sz="1800" b="1" dirty="0">
                          <a:effectLst/>
                          <a:latin typeface="Times New Roman" panose="02020603050405020304" pitchFamily="18" charset="0"/>
                          <a:ea typeface="Times New Roman" panose="02020603050405020304" pitchFamily="18" charset="0"/>
                          <a:cs typeface="Times New Roman" panose="02020603050405020304" pitchFamily="18" charset="0"/>
                        </a:rPr>
                        <a:t>Pareiškėja moteris arba pareiškėjo – juridinio asmens pagrindinė akcininkė yra moteris.</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10</a:t>
                      </a:r>
                    </a:p>
                  </a:txBody>
                  <a:tcPr/>
                </a:tc>
                <a:extLst>
                  <a:ext uri="{0D108BD9-81ED-4DB2-BD59-A6C34878D82A}">
                    <a16:rowId xmlns:a16="http://schemas.microsoft.com/office/drawing/2014/main" val="2236860759"/>
                  </a:ext>
                </a:extLst>
              </a:tr>
              <a:tr h="570214">
                <a:tc>
                  <a:txBody>
                    <a:bodyPr/>
                    <a:lstStyle/>
                    <a:p>
                      <a:pPr>
                        <a:spcAft>
                          <a:spcPts val="0"/>
                        </a:spcAft>
                      </a:pPr>
                      <a:r>
                        <a:rPr lang="lt-LT" sz="1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lt-L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t-LT" sz="1800" b="1">
                          <a:effectLst/>
                          <a:latin typeface="Times New Roman" panose="02020603050405020304" pitchFamily="18" charset="0"/>
                          <a:ea typeface="Times New Roman" panose="02020603050405020304" pitchFamily="18" charset="0"/>
                          <a:cs typeface="Times New Roman" panose="02020603050405020304" pitchFamily="18" charset="0"/>
                        </a:rPr>
                        <a:t>Pareiškėjas (juridinis asmuo) – ne trumpiau kaip 1 metus registruotas kaimo vietovėje ir ne trumpiau kaip 1 metus veikia kaimo vietovėje.</a:t>
                      </a:r>
                      <a:endParaRPr lang="lt-LT"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2442520579"/>
                  </a:ext>
                </a:extLst>
              </a:tr>
              <a:tr h="230928">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4.1.</a:t>
                      </a:r>
                    </a:p>
                  </a:txBody>
                  <a:tcPr marL="68580" marR="68580" marT="0" marB="0"/>
                </a:tc>
                <a:tc>
                  <a:txBody>
                    <a:bodyPr/>
                    <a:lstStyle/>
                    <a:p>
                      <a:pPr algn="just">
                        <a:spcAft>
                          <a:spcPts val="0"/>
                        </a:spcAft>
                      </a:pP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Registruotas ir veikia virš 5 m.</a:t>
                      </a: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30</a:t>
                      </a:r>
                    </a:p>
                  </a:txBody>
                  <a:tcPr/>
                </a:tc>
                <a:extLst>
                  <a:ext uri="{0D108BD9-81ED-4DB2-BD59-A6C34878D82A}">
                    <a16:rowId xmlns:a16="http://schemas.microsoft.com/office/drawing/2014/main" val="2128157046"/>
                  </a:ext>
                </a:extLst>
              </a:tr>
              <a:tr h="276956">
                <a:tc>
                  <a:txBody>
                    <a:bodyPr/>
                    <a:lstStyle/>
                    <a:p>
                      <a:pPr>
                        <a:spcAft>
                          <a:spcPts val="0"/>
                        </a:spcAft>
                      </a:pPr>
                      <a:r>
                        <a:rPr lang="lt-LT" sz="1800">
                          <a:effectLst/>
                          <a:latin typeface="Times New Roman" panose="02020603050405020304" pitchFamily="18" charset="0"/>
                          <a:ea typeface="Times New Roman" panose="02020603050405020304" pitchFamily="18" charset="0"/>
                          <a:cs typeface="Times New Roman" panose="02020603050405020304" pitchFamily="18" charset="0"/>
                        </a:rPr>
                        <a:t>4.2.</a:t>
                      </a:r>
                    </a:p>
                  </a:txBody>
                  <a:tcPr marL="68580" marR="68580" marT="0" marB="0"/>
                </a:tc>
                <a:tc>
                  <a:txBody>
                    <a:bodyPr/>
                    <a:lstStyle/>
                    <a:p>
                      <a:pPr algn="just">
                        <a:spcAft>
                          <a:spcPts val="0"/>
                        </a:spcAft>
                      </a:pP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Registruotas ir veikia virš 2 m. – iki 5 m.</a:t>
                      </a:r>
                      <a:r>
                        <a:rPr lang="lt-LT" sz="1800" u="sng"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20</a:t>
                      </a:r>
                    </a:p>
                  </a:txBody>
                  <a:tcPr/>
                </a:tc>
                <a:extLst>
                  <a:ext uri="{0D108BD9-81ED-4DB2-BD59-A6C34878D82A}">
                    <a16:rowId xmlns:a16="http://schemas.microsoft.com/office/drawing/2014/main" val="1176774602"/>
                  </a:ext>
                </a:extLst>
              </a:tr>
              <a:tr h="435235">
                <a:tc>
                  <a:txBody>
                    <a:bodyPr/>
                    <a:lstStyle/>
                    <a:p>
                      <a:pPr>
                        <a:spcAft>
                          <a:spcPts val="0"/>
                        </a:spcAft>
                      </a:pP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4.3.</a:t>
                      </a:r>
                    </a:p>
                  </a:txBody>
                  <a:tcPr marL="68580" marR="68580" marT="0" marB="0"/>
                </a:tc>
                <a:tc>
                  <a:txBody>
                    <a:bodyPr/>
                    <a:lstStyle/>
                    <a:p>
                      <a:pPr algn="just">
                        <a:spcAft>
                          <a:spcPts val="0"/>
                        </a:spcAft>
                      </a:pPr>
                      <a:r>
                        <a:rPr lang="lt-LT" sz="1800" dirty="0">
                          <a:effectLst/>
                          <a:latin typeface="Times New Roman" panose="02020603050405020304" pitchFamily="18" charset="0"/>
                          <a:ea typeface="Times New Roman" panose="02020603050405020304" pitchFamily="18" charset="0"/>
                          <a:cs typeface="Times New Roman" panose="02020603050405020304" pitchFamily="18" charset="0"/>
                        </a:rPr>
                        <a:t>Registruotas ir veikia 1-2 m.</a:t>
                      </a:r>
                      <a:r>
                        <a:rPr lang="lt-LT" sz="1800" u="sng"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r>
                        <a:rPr lang="lt-LT" sz="1800" dirty="0">
                          <a:latin typeface="Times New Roman" panose="02020603050405020304" pitchFamily="18" charset="0"/>
                          <a:cs typeface="Times New Roman" panose="02020603050405020304" pitchFamily="18" charset="0"/>
                        </a:rPr>
                        <a:t>15</a:t>
                      </a:r>
                    </a:p>
                  </a:txBody>
                  <a:tcPr/>
                </a:tc>
                <a:extLst>
                  <a:ext uri="{0D108BD9-81ED-4DB2-BD59-A6C34878D82A}">
                    <a16:rowId xmlns:a16="http://schemas.microsoft.com/office/drawing/2014/main" val="756464839"/>
                  </a:ext>
                </a:extLst>
              </a:tr>
            </a:tbl>
          </a:graphicData>
        </a:graphic>
      </p:graphicFrame>
    </p:spTree>
    <p:extLst>
      <p:ext uri="{BB962C8B-B14F-4D97-AF65-F5344CB8AC3E}">
        <p14:creationId xmlns:p14="http://schemas.microsoft.com/office/powerpoint/2010/main" val="3581317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BC0CCB9-976F-4E15-8B99-9796860B6883}"/>
              </a:ext>
            </a:extLst>
          </p:cNvPr>
          <p:cNvSpPr>
            <a:spLocks noGrp="1"/>
          </p:cNvSpPr>
          <p:nvPr>
            <p:ph type="title"/>
          </p:nvPr>
        </p:nvSpPr>
        <p:spPr>
          <a:xfrm>
            <a:off x="838200" y="-346075"/>
            <a:ext cx="10515600" cy="1325563"/>
          </a:xfrm>
        </p:spPr>
        <p:txBody>
          <a:bodyPr/>
          <a:lstStyle/>
          <a:p>
            <a:pPr algn="ctr"/>
            <a:r>
              <a:rPr lang="lt-LT" dirty="0">
                <a:latin typeface="Times New Roman" panose="02020603050405020304" pitchFamily="18" charset="0"/>
                <a:cs typeface="Times New Roman" panose="02020603050405020304" pitchFamily="18" charset="0"/>
              </a:rPr>
              <a:t>Tinkamumo sąlygos pareiškėjui</a:t>
            </a:r>
          </a:p>
        </p:txBody>
      </p:sp>
      <p:sp>
        <p:nvSpPr>
          <p:cNvPr id="3" name="Turinio vietos rezervavimo ženklas 2">
            <a:extLst>
              <a:ext uri="{FF2B5EF4-FFF2-40B4-BE49-F238E27FC236}">
                <a16:creationId xmlns:a16="http://schemas.microsoft.com/office/drawing/2014/main" id="{9612C3AA-5B8E-4251-A742-1E26401AF5F1}"/>
              </a:ext>
            </a:extLst>
          </p:cNvPr>
          <p:cNvSpPr>
            <a:spLocks noGrp="1"/>
          </p:cNvSpPr>
          <p:nvPr>
            <p:ph idx="1"/>
          </p:nvPr>
        </p:nvSpPr>
        <p:spPr>
          <a:xfrm>
            <a:off x="0" y="979488"/>
            <a:ext cx="12192000" cy="6219371"/>
          </a:xfrm>
        </p:spPr>
        <p:txBody>
          <a:bodyPr>
            <a:noAutofit/>
          </a:bodyPr>
          <a:lstStyle/>
          <a:p>
            <a:pPr algn="just">
              <a:spcBef>
                <a:spcPts val="0"/>
              </a:spcBef>
            </a:pPr>
            <a:r>
              <a:rPr lang="lt-LT" sz="2400" dirty="0">
                <a:latin typeface="Times New Roman" panose="02020603050405020304" pitchFamily="18" charset="0"/>
                <a:cs typeface="Times New Roman" panose="02020603050405020304" pitchFamily="18" charset="0"/>
              </a:rPr>
              <a:t>atitikti VPS nurodytą tinkamą paramos gavėją pagal VPS priemonę;</a:t>
            </a:r>
          </a:p>
          <a:p>
            <a:pPr algn="just">
              <a:spcBef>
                <a:spcPts val="0"/>
              </a:spcBef>
            </a:pPr>
            <a:r>
              <a:rPr lang="lt-LT" sz="2400" dirty="0">
                <a:latin typeface="Times New Roman" panose="02020603050405020304" pitchFamily="18" charset="0"/>
                <a:cs typeface="Times New Roman" panose="02020603050405020304" pitchFamily="18" charset="0"/>
              </a:rPr>
              <a:t>neturėti nė vieno nepabaigto įgyvendinti vietos projekto (netaikoma KPP priemonės „Pagrindinės paslaugos ir kaimų atnaujinimas kaimo vietovėse“ veiklos srities „Parama investicijoms į visų rūšių mažos apimties infrastruktūrą“ veiklai „Asbestinių stogų dangos keitimas“ ir priemonės „Bendradarbiavimas“ veiklos sričiai „Parama EIP veiklos grupėms kurti ir jų veiklai vystyti“). Tuo pat metu KPP lygmeniu leidžiama įgyvendinti ne daugiau kaip: </a:t>
            </a:r>
            <a:r>
              <a:rPr lang="lt-LT" sz="2400" b="1" dirty="0">
                <a:latin typeface="Times New Roman" panose="02020603050405020304" pitchFamily="18" charset="0"/>
                <a:cs typeface="Times New Roman" panose="02020603050405020304" pitchFamily="18" charset="0"/>
              </a:rPr>
              <a:t>vieną projektą</a:t>
            </a:r>
            <a:r>
              <a:rPr lang="lt-LT" sz="2400" dirty="0">
                <a:latin typeface="Times New Roman" panose="02020603050405020304" pitchFamily="18" charset="0"/>
                <a:cs typeface="Times New Roman" panose="02020603050405020304" pitchFamily="18" charset="0"/>
              </a:rPr>
              <a:t>, susijusį </a:t>
            </a:r>
            <a:r>
              <a:rPr lang="lt-LT" sz="2400" b="1" dirty="0">
                <a:latin typeface="Times New Roman" panose="02020603050405020304" pitchFamily="18" charset="0"/>
                <a:cs typeface="Times New Roman" panose="02020603050405020304" pitchFamily="18" charset="0"/>
              </a:rPr>
              <a:t>su investicijomis į infrastruktūrą, verslą </a:t>
            </a:r>
            <a:r>
              <a:rPr lang="lt-LT" sz="2400" dirty="0">
                <a:latin typeface="Times New Roman" panose="02020603050405020304" pitchFamily="18" charset="0"/>
                <a:cs typeface="Times New Roman" panose="02020603050405020304" pitchFamily="18" charset="0"/>
              </a:rPr>
              <a:t>(įskaitant NVO, bendruomeninį ar socialinį verslą), </a:t>
            </a:r>
            <a:r>
              <a:rPr lang="lt-LT" sz="2400" b="1" dirty="0">
                <a:latin typeface="Times New Roman" panose="02020603050405020304" pitchFamily="18" charset="0"/>
                <a:cs typeface="Times New Roman" panose="02020603050405020304" pitchFamily="18" charset="0"/>
              </a:rPr>
              <a:t>prekių gamybą, paslaugų teikimą </a:t>
            </a:r>
            <a:r>
              <a:rPr lang="lt-LT" sz="2400" dirty="0">
                <a:latin typeface="Times New Roman" panose="02020603050405020304" pitchFamily="18" charset="0"/>
                <a:cs typeface="Times New Roman" panose="02020603050405020304" pitchFamily="18" charset="0"/>
              </a:rPr>
              <a:t>(pvz., verslo kūrimo, verslo plėtros, kaimų atnaujinimo), </a:t>
            </a:r>
            <a:r>
              <a:rPr lang="lt-LT" sz="2400" b="1" dirty="0">
                <a:latin typeface="Times New Roman" panose="02020603050405020304" pitchFamily="18" charset="0"/>
                <a:cs typeface="Times New Roman" panose="02020603050405020304" pitchFamily="18" charset="0"/>
              </a:rPr>
              <a:t>ir vieną projektą</a:t>
            </a:r>
            <a:r>
              <a:rPr lang="lt-LT" sz="2400" dirty="0">
                <a:latin typeface="Times New Roman" panose="02020603050405020304" pitchFamily="18" charset="0"/>
                <a:cs typeface="Times New Roman" panose="02020603050405020304" pitchFamily="18" charset="0"/>
              </a:rPr>
              <a:t>, susijusį </a:t>
            </a:r>
            <a:r>
              <a:rPr lang="lt-LT" sz="2400" b="1" dirty="0">
                <a:latin typeface="Times New Roman" panose="02020603050405020304" pitchFamily="18" charset="0"/>
                <a:cs typeface="Times New Roman" panose="02020603050405020304" pitchFamily="18" charset="0"/>
              </a:rPr>
              <a:t>su investicijomis į žmogiškąjį</a:t>
            </a:r>
            <a:r>
              <a:rPr lang="lt-LT" sz="2400" dirty="0">
                <a:latin typeface="Times New Roman" panose="02020603050405020304" pitchFamily="18" charset="0"/>
                <a:cs typeface="Times New Roman" panose="02020603050405020304" pitchFamily="18" charset="0"/>
              </a:rPr>
              <a:t>; </a:t>
            </a:r>
          </a:p>
          <a:p>
            <a:pPr algn="just">
              <a:spcBef>
                <a:spcPts val="0"/>
              </a:spcBef>
            </a:pPr>
            <a:r>
              <a:rPr lang="lt-LT" sz="2400" dirty="0">
                <a:latin typeface="Times New Roman" panose="02020603050405020304" pitchFamily="18" charset="0"/>
                <a:cs typeface="Times New Roman" panose="02020603050405020304" pitchFamily="18" charset="0"/>
              </a:rPr>
              <a:t>registruotu VPS vykdytojos, kuriai teikiama vietos projekto paraiška, teritorijoje;</a:t>
            </a:r>
          </a:p>
          <a:p>
            <a:pPr algn="just">
              <a:spcBef>
                <a:spcPts val="0"/>
              </a:spcBef>
            </a:pPr>
            <a:r>
              <a:rPr lang="lt-LT" sz="2400" dirty="0">
                <a:latin typeface="Times New Roman" panose="02020603050405020304" pitchFamily="18" charset="0"/>
                <a:cs typeface="Times New Roman" panose="02020603050405020304" pitchFamily="18" charset="0"/>
              </a:rPr>
              <a:t>būti neskolingu VMI ir VSDF;</a:t>
            </a:r>
          </a:p>
          <a:p>
            <a:pPr algn="just">
              <a:spcBef>
                <a:spcPts val="0"/>
              </a:spcBef>
            </a:pPr>
            <a:r>
              <a:rPr lang="lt-LT" sz="2400" dirty="0">
                <a:latin typeface="Times New Roman" panose="02020603050405020304" pitchFamily="18" charset="0"/>
                <a:cs typeface="Times New Roman" panose="02020603050405020304" pitchFamily="18" charset="0"/>
              </a:rPr>
              <a:t>tvarkyti buhalterinę apskaitą;</a:t>
            </a:r>
          </a:p>
          <a:p>
            <a:pPr algn="just">
              <a:spcBef>
                <a:spcPts val="0"/>
              </a:spcBef>
            </a:pPr>
            <a:r>
              <a:rPr lang="lt-LT" sz="2400" dirty="0">
                <a:latin typeface="Times New Roman" panose="02020603050405020304" pitchFamily="18" charset="0"/>
                <a:cs typeface="Times New Roman" panose="02020603050405020304" pitchFamily="18" charset="0"/>
              </a:rPr>
              <a:t>per paskutinius vienus metus nebūti padariusiam pažeidimo, susijusio su EŽŪFKP ir EJRŽF paramos, skirtos 2007–2013 metų ir 2014–2020 metų finansavimo laikotarpiams, panaudojimu ar siekiu panaudoti, apie kurį teisės aktų nustatyta tvarka buvo pranešta Europos Komisijai;</a:t>
            </a:r>
          </a:p>
          <a:p>
            <a:pPr algn="just">
              <a:spcBef>
                <a:spcPts val="0"/>
              </a:spcBef>
            </a:pPr>
            <a:r>
              <a:rPr lang="lt-LT" sz="2400" dirty="0">
                <a:latin typeface="Times New Roman" panose="02020603050405020304" pitchFamily="18" charset="0"/>
                <a:cs typeface="Times New Roman" panose="02020603050405020304" pitchFamily="18" charset="0"/>
              </a:rPr>
              <a:t>neturėti finansinių sunkumų, t. y. neturėti iškeltos bylos dėl bankroto, nebūti likviduojamu;</a:t>
            </a:r>
          </a:p>
          <a:p>
            <a:pPr algn="just">
              <a:spcBef>
                <a:spcPts val="0"/>
              </a:spcBef>
            </a:pPr>
            <a:r>
              <a:rPr lang="lt-LT" sz="2400" dirty="0">
                <a:latin typeface="Times New Roman" panose="02020603050405020304" pitchFamily="18" charset="0"/>
                <a:cs typeface="Times New Roman" panose="02020603050405020304" pitchFamily="18" charset="0"/>
              </a:rPr>
              <a:t>veikti sąžiningai.</a:t>
            </a:r>
          </a:p>
          <a:p>
            <a:pPr algn="just">
              <a:spcBef>
                <a:spcPts val="0"/>
              </a:spcBef>
            </a:pP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147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A1D7F64-B2EF-4F83-974E-EC4DFFC68FBF}"/>
              </a:ext>
            </a:extLst>
          </p:cNvPr>
          <p:cNvSpPr>
            <a:spLocks noGrp="1"/>
          </p:cNvSpPr>
          <p:nvPr>
            <p:ph type="title"/>
          </p:nvPr>
        </p:nvSpPr>
        <p:spPr>
          <a:xfrm>
            <a:off x="838200" y="-356770"/>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17C9EFC3-859E-4DA1-969E-33BD3B6E6C8D}"/>
              </a:ext>
            </a:extLst>
          </p:cNvPr>
          <p:cNvSpPr>
            <a:spLocks noGrp="1"/>
          </p:cNvSpPr>
          <p:nvPr>
            <p:ph idx="1"/>
          </p:nvPr>
        </p:nvSpPr>
        <p:spPr>
          <a:xfrm>
            <a:off x="0" y="705853"/>
            <a:ext cx="12192000" cy="6031831"/>
          </a:xfrm>
        </p:spPr>
        <p:txBody>
          <a:bodyPr>
            <a:noAutofit/>
          </a:bodyPr>
          <a:lstStyle/>
          <a:p>
            <a:pPr marL="0" indent="0">
              <a:buNone/>
            </a:pPr>
            <a:r>
              <a:rPr lang="lt-LT" b="1" dirty="0">
                <a:latin typeface="Times New Roman" panose="02020603050405020304" pitchFamily="18" charset="0"/>
                <a:cs typeface="Times New Roman" panose="02020603050405020304" pitchFamily="18" charset="0"/>
              </a:rPr>
              <a:t>1. Naujų prekių įsigijimas:</a:t>
            </a:r>
          </a:p>
          <a:p>
            <a:pPr marL="0" indent="0">
              <a:buNone/>
            </a:pPr>
            <a:r>
              <a:rPr lang="lt-LT" dirty="0">
                <a:latin typeface="Times New Roman" panose="02020603050405020304" pitchFamily="18" charset="0"/>
                <a:cs typeface="Times New Roman" panose="02020603050405020304" pitchFamily="18" charset="0"/>
              </a:rPr>
              <a:t>1.1. Įranga (nauji įrenginiai ir mechanizmai, technika) vaisių, uogų, daržovių ir grybų perdirbimo ir (ar) rinkodaros, atliekų perdirbimo sektoriuje:</a:t>
            </a:r>
          </a:p>
          <a:p>
            <a:pPr marL="0" indent="0">
              <a:buNone/>
            </a:pPr>
            <a:r>
              <a:rPr lang="lt-LT" dirty="0">
                <a:latin typeface="Times New Roman" panose="02020603050405020304" pitchFamily="18" charset="0"/>
                <a:cs typeface="Times New Roman" panose="02020603050405020304" pitchFamily="18" charset="0"/>
              </a:rPr>
              <a:t>• rūšiavimo ir pakavimo;</a:t>
            </a:r>
          </a:p>
          <a:p>
            <a:pPr marL="0" indent="0">
              <a:buNone/>
            </a:pPr>
            <a:r>
              <a:rPr lang="lt-LT" dirty="0">
                <a:latin typeface="Times New Roman" panose="02020603050405020304" pitchFamily="18" charset="0"/>
                <a:cs typeface="Times New Roman" panose="02020603050405020304" pitchFamily="18" charset="0"/>
              </a:rPr>
              <a:t>• plovimo;</a:t>
            </a:r>
          </a:p>
          <a:p>
            <a:pPr marL="0" indent="0">
              <a:buNone/>
            </a:pPr>
            <a:r>
              <a:rPr lang="lt-LT" dirty="0">
                <a:latin typeface="Times New Roman" panose="02020603050405020304" pitchFamily="18" charset="0"/>
                <a:cs typeface="Times New Roman" panose="02020603050405020304" pitchFamily="18" charset="0"/>
              </a:rPr>
              <a:t>• šaldymo;</a:t>
            </a:r>
          </a:p>
          <a:p>
            <a:pPr marL="0" indent="0">
              <a:buNone/>
            </a:pPr>
            <a:r>
              <a:rPr lang="lt-LT" dirty="0">
                <a:latin typeface="Times New Roman" panose="02020603050405020304" pitchFamily="18" charset="0"/>
                <a:cs typeface="Times New Roman" panose="02020603050405020304" pitchFamily="18" charset="0"/>
              </a:rPr>
              <a:t>• perdirbimo;</a:t>
            </a:r>
          </a:p>
          <a:p>
            <a:pPr marL="0" indent="0">
              <a:buNone/>
            </a:pPr>
            <a:r>
              <a:rPr lang="lt-LT" dirty="0">
                <a:latin typeface="Times New Roman" panose="02020603050405020304" pitchFamily="18" charset="0"/>
                <a:cs typeface="Times New Roman" panose="02020603050405020304" pitchFamily="18" charset="0"/>
              </a:rPr>
              <a:t>• speciali vaisių, uogų, daržovių, grybų ir jų produktų transportavimo (ne daugiau 20 proc. nuo visų tinkamų finansuoti išlaidų vertės);</a:t>
            </a:r>
          </a:p>
          <a:p>
            <a:pPr marL="0" indent="0">
              <a:buNone/>
            </a:pPr>
            <a:r>
              <a:rPr lang="lt-LT" dirty="0">
                <a:latin typeface="Times New Roman" panose="02020603050405020304" pitchFamily="18" charset="0"/>
                <a:cs typeface="Times New Roman" panose="02020603050405020304" pitchFamily="18" charset="0"/>
              </a:rPr>
              <a:t>• laboratorinė – žaliavų, technologinio proceso ir produkcijos kokybės kontrolės;</a:t>
            </a:r>
          </a:p>
          <a:p>
            <a:pPr marL="0" indent="0">
              <a:buNone/>
            </a:pPr>
            <a:r>
              <a:rPr lang="lt-LT" dirty="0">
                <a:latin typeface="Times New Roman" panose="02020603050405020304" pitchFamily="18" charset="0"/>
                <a:cs typeface="Times New Roman" panose="02020603050405020304" pitchFamily="18" charset="0"/>
              </a:rPr>
              <a:t>• susijusi su vykdoma veikla ar visu gamybos ciklu;</a:t>
            </a:r>
          </a:p>
          <a:p>
            <a:pPr marL="0" indent="0">
              <a:buNone/>
            </a:pPr>
            <a:r>
              <a:rPr lang="lt-LT" dirty="0">
                <a:latin typeface="Times New Roman" panose="02020603050405020304" pitchFamily="18" charset="0"/>
                <a:cs typeface="Times New Roman" panose="02020603050405020304" pitchFamily="18" charset="0"/>
              </a:rPr>
              <a:t>• speciali kompiuterinė ir programinė įranga, skirta įsigyjamos įrangos ar technologinio proceso valdymui;</a:t>
            </a:r>
          </a:p>
          <a:p>
            <a:pPr marL="0" indent="0">
              <a:buNone/>
            </a:pPr>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997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1809ED4-9B0E-4389-ABF3-8916FE482EE4}"/>
              </a:ext>
            </a:extLst>
          </p:cNvPr>
          <p:cNvSpPr>
            <a:spLocks noGrp="1"/>
          </p:cNvSpPr>
          <p:nvPr>
            <p:ph type="title"/>
          </p:nvPr>
        </p:nvSpPr>
        <p:spPr>
          <a:xfrm>
            <a:off x="838200" y="0"/>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49703735-A261-4759-B726-CF6DF2C84740}"/>
              </a:ext>
            </a:extLst>
          </p:cNvPr>
          <p:cNvSpPr>
            <a:spLocks noGrp="1"/>
          </p:cNvSpPr>
          <p:nvPr>
            <p:ph idx="1"/>
          </p:nvPr>
        </p:nvSpPr>
        <p:spPr>
          <a:xfrm>
            <a:off x="0" y="1106906"/>
            <a:ext cx="12192000" cy="5751094"/>
          </a:xfrm>
        </p:spPr>
        <p:txBody>
          <a:bodyPr>
            <a:normAutofit/>
          </a:bodyPr>
          <a:lstStyle/>
          <a:p>
            <a:pPr marL="0" indent="0">
              <a:buNone/>
            </a:pPr>
            <a:r>
              <a:rPr lang="lt-LT" dirty="0">
                <a:latin typeface="Times New Roman" panose="02020603050405020304" pitchFamily="18" charset="0"/>
                <a:cs typeface="Times New Roman" panose="02020603050405020304" pitchFamily="18" charset="0"/>
              </a:rPr>
              <a:t>1.2. Įranga (nauji įrenginiai ir mechanizmai, technika) augalininkystės produktų perdirbimo ir (ar) rinkodaros, atliekų perdirbimo sektoriuje:</a:t>
            </a:r>
          </a:p>
          <a:p>
            <a:r>
              <a:rPr lang="lt-LT" dirty="0">
                <a:latin typeface="Times New Roman" panose="02020603050405020304" pitchFamily="18" charset="0"/>
                <a:cs typeface="Times New Roman" panose="02020603050405020304" pitchFamily="18" charset="0"/>
              </a:rPr>
              <a:t>augalininkystės produktų perdirbimo ir (ar) rinkodaros;</a:t>
            </a:r>
          </a:p>
          <a:p>
            <a:r>
              <a:rPr lang="lt-LT" dirty="0">
                <a:latin typeface="Times New Roman" panose="02020603050405020304" pitchFamily="18" charset="0"/>
                <a:cs typeface="Times New Roman" panose="02020603050405020304" pitchFamily="18" charset="0"/>
              </a:rPr>
              <a:t>augalininkystės produktų atliekų perdirbimo ir tvarkymo;</a:t>
            </a:r>
          </a:p>
          <a:p>
            <a:r>
              <a:rPr lang="lt-LT" dirty="0">
                <a:latin typeface="Times New Roman" panose="02020603050405020304" pitchFamily="18" charset="0"/>
                <a:cs typeface="Times New Roman" panose="02020603050405020304" pitchFamily="18" charset="0"/>
              </a:rPr>
              <a:t>speciali augalininkystės produktų transportavimo (ne daugiau 20 proc. nuo visų tinkamų finansuoti išlaidų vertės);</a:t>
            </a:r>
          </a:p>
          <a:p>
            <a:r>
              <a:rPr lang="lt-LT" dirty="0">
                <a:latin typeface="Times New Roman" panose="02020603050405020304" pitchFamily="18" charset="0"/>
                <a:cs typeface="Times New Roman" panose="02020603050405020304" pitchFamily="18" charset="0"/>
              </a:rPr>
              <a:t>laboratorinė – žaliavų, technologinio proceso ir produkcijos kokybei patikrinti ir produkcijos kokybei kontroliuoti;</a:t>
            </a:r>
          </a:p>
          <a:p>
            <a:r>
              <a:rPr lang="lt-LT" dirty="0">
                <a:latin typeface="Times New Roman" panose="02020603050405020304" pitchFamily="18" charset="0"/>
                <a:cs typeface="Times New Roman" panose="02020603050405020304" pitchFamily="18" charset="0"/>
              </a:rPr>
              <a:t>tiesiogiai susijusi su vykdoma veikla ar visu gamybos ciklu;</a:t>
            </a:r>
          </a:p>
          <a:p>
            <a:r>
              <a:rPr lang="lt-LT"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3454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181106A-4E49-4AFD-86ED-C567A1A204AC}"/>
              </a:ext>
            </a:extLst>
          </p:cNvPr>
          <p:cNvSpPr>
            <a:spLocks noGrp="1"/>
          </p:cNvSpPr>
          <p:nvPr>
            <p:ph type="title"/>
          </p:nvPr>
        </p:nvSpPr>
        <p:spPr>
          <a:xfrm>
            <a:off x="838200" y="-250742"/>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7CDF06D4-4136-40BF-8441-5D0B04C33974}"/>
              </a:ext>
            </a:extLst>
          </p:cNvPr>
          <p:cNvSpPr>
            <a:spLocks noGrp="1"/>
          </p:cNvSpPr>
          <p:nvPr>
            <p:ph idx="1"/>
          </p:nvPr>
        </p:nvSpPr>
        <p:spPr>
          <a:xfrm>
            <a:off x="0" y="786063"/>
            <a:ext cx="12192000" cy="6071937"/>
          </a:xfrm>
        </p:spPr>
        <p:txBody>
          <a:bodyPr>
            <a:normAutofit lnSpcReduction="10000"/>
          </a:bodyPr>
          <a:lstStyle/>
          <a:p>
            <a:pPr marL="0" indent="0">
              <a:buNone/>
            </a:pPr>
            <a:r>
              <a:rPr lang="lt-LT" dirty="0">
                <a:latin typeface="Times New Roman" panose="02020603050405020304" pitchFamily="18" charset="0"/>
                <a:cs typeface="Times New Roman" panose="02020603050405020304" pitchFamily="18" charset="0"/>
              </a:rPr>
              <a:t>1.3. Įranga (nauji įrenginiai ir mechanizmai, technika) mėsos perdirbimo ir (ar) rinkodaros sektoriuje:</a:t>
            </a:r>
          </a:p>
          <a:p>
            <a:r>
              <a:rPr lang="lt-LT" dirty="0">
                <a:latin typeface="Times New Roman" panose="02020603050405020304" pitchFamily="18" charset="0"/>
                <a:cs typeface="Times New Roman" panose="02020603050405020304" pitchFamily="18" charset="0"/>
              </a:rPr>
              <a:t>mėsos perdirbimo;</a:t>
            </a:r>
          </a:p>
          <a:p>
            <a:r>
              <a:rPr lang="lt-LT" dirty="0">
                <a:latin typeface="Times New Roman" panose="02020603050405020304" pitchFamily="18" charset="0"/>
                <a:cs typeface="Times New Roman" panose="02020603050405020304" pitchFamily="18" charset="0"/>
              </a:rPr>
              <a:t>rūšiavimo ir pakavimo;</a:t>
            </a:r>
          </a:p>
          <a:p>
            <a:r>
              <a:rPr lang="lt-LT" dirty="0">
                <a:latin typeface="Times New Roman" panose="02020603050405020304" pitchFamily="18" charset="0"/>
                <a:cs typeface="Times New Roman" panose="02020603050405020304" pitchFamily="18" charset="0"/>
              </a:rPr>
              <a:t>šaldymo;</a:t>
            </a:r>
          </a:p>
          <a:p>
            <a:r>
              <a:rPr lang="lt-LT" dirty="0">
                <a:latin typeface="Times New Roman" panose="02020603050405020304" pitchFamily="18" charset="0"/>
                <a:cs typeface="Times New Roman" panose="02020603050405020304" pitchFamily="18" charset="0"/>
              </a:rPr>
              <a:t>perdirbimo;</a:t>
            </a:r>
          </a:p>
          <a:p>
            <a:r>
              <a:rPr lang="lt-LT" dirty="0">
                <a:latin typeface="Times New Roman" panose="02020603050405020304" pitchFamily="18" charset="0"/>
                <a:cs typeface="Times New Roman" panose="02020603050405020304" pitchFamily="18" charset="0"/>
              </a:rPr>
              <a:t>speciali gyvų gyvulių, mėsos, jos produktų transportavimo (ne daugiau 20 proc. nuo visų tinkamų finansuoti išlaidų vertės);</a:t>
            </a:r>
          </a:p>
          <a:p>
            <a:r>
              <a:rPr lang="lt-LT" dirty="0">
                <a:latin typeface="Times New Roman" panose="02020603050405020304" pitchFamily="18" charset="0"/>
                <a:cs typeface="Times New Roman" panose="02020603050405020304" pitchFamily="18" charset="0"/>
              </a:rPr>
              <a:t>laboratorinė – žaliavų, technologinio proceso ir produkcijos kokybei patikrinti ir produkcijos kokybei kontroliuoti;</a:t>
            </a:r>
          </a:p>
          <a:p>
            <a:r>
              <a:rPr lang="lt-LT" dirty="0">
                <a:latin typeface="Times New Roman" panose="02020603050405020304" pitchFamily="18" charset="0"/>
                <a:cs typeface="Times New Roman" panose="02020603050405020304" pitchFamily="18" charset="0"/>
              </a:rPr>
              <a:t>tiesiogiai susijusi su vykdoma veikla ar visu gamybos ciklu;</a:t>
            </a:r>
          </a:p>
          <a:p>
            <a:r>
              <a:rPr lang="lt-LT"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674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F81CFFD-904B-4872-B61C-D539DCD7E7B9}"/>
              </a:ext>
            </a:extLst>
          </p:cNvPr>
          <p:cNvSpPr>
            <a:spLocks noGrp="1"/>
          </p:cNvSpPr>
          <p:nvPr>
            <p:ph type="title"/>
          </p:nvPr>
        </p:nvSpPr>
        <p:spPr>
          <a:xfrm>
            <a:off x="998621" y="-276559"/>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6CD06629-80C9-4E86-BC34-DAFCAE1FDC27}"/>
              </a:ext>
            </a:extLst>
          </p:cNvPr>
          <p:cNvSpPr>
            <a:spLocks noGrp="1"/>
          </p:cNvSpPr>
          <p:nvPr>
            <p:ph idx="1"/>
          </p:nvPr>
        </p:nvSpPr>
        <p:spPr>
          <a:xfrm>
            <a:off x="192505" y="593558"/>
            <a:ext cx="11999495" cy="6264442"/>
          </a:xfrm>
        </p:spPr>
        <p:txBody>
          <a:bodyPr>
            <a:normAutofit/>
          </a:bodyPr>
          <a:lstStyle/>
          <a:p>
            <a:pPr marL="0" indent="0">
              <a:buNone/>
            </a:pPr>
            <a:r>
              <a:rPr lang="lt-LT" dirty="0">
                <a:latin typeface="Times New Roman" panose="02020603050405020304" pitchFamily="18" charset="0"/>
                <a:cs typeface="Times New Roman" panose="02020603050405020304" pitchFamily="18" charset="0"/>
              </a:rPr>
              <a:t>1.4. Įranga (nauji įrenginiai ir mechanizmai, technika) kitų Sutarties dėl Europos Sąjungos veikimo I priede išvardytų produktų perdirbimo ir (ar) rinkodaros sektoriuje:</a:t>
            </a:r>
          </a:p>
          <a:p>
            <a:r>
              <a:rPr lang="lt-LT" dirty="0">
                <a:latin typeface="Times New Roman" panose="02020603050405020304" pitchFamily="18" charset="0"/>
                <a:cs typeface="Times New Roman" panose="02020603050405020304" pitchFamily="18" charset="0"/>
              </a:rPr>
              <a:t>rūšiavimo ir pakavimo;</a:t>
            </a:r>
          </a:p>
          <a:p>
            <a:r>
              <a:rPr lang="lt-LT" dirty="0">
                <a:latin typeface="Times New Roman" panose="02020603050405020304" pitchFamily="18" charset="0"/>
                <a:cs typeface="Times New Roman" panose="02020603050405020304" pitchFamily="18" charset="0"/>
              </a:rPr>
              <a:t>plovimo;</a:t>
            </a:r>
          </a:p>
          <a:p>
            <a:r>
              <a:rPr lang="lt-LT" dirty="0">
                <a:latin typeface="Times New Roman" panose="02020603050405020304" pitchFamily="18" charset="0"/>
                <a:cs typeface="Times New Roman" panose="02020603050405020304" pitchFamily="18" charset="0"/>
              </a:rPr>
              <a:t>šaldymo;</a:t>
            </a:r>
          </a:p>
          <a:p>
            <a:r>
              <a:rPr lang="lt-LT" dirty="0">
                <a:latin typeface="Times New Roman" panose="02020603050405020304" pitchFamily="18" charset="0"/>
                <a:cs typeface="Times New Roman" panose="02020603050405020304" pitchFamily="18" charset="0"/>
              </a:rPr>
              <a:t>perdirbimo;</a:t>
            </a:r>
          </a:p>
          <a:p>
            <a:r>
              <a:rPr lang="lt-LT" dirty="0">
                <a:latin typeface="Times New Roman" panose="02020603050405020304" pitchFamily="18" charset="0"/>
                <a:cs typeface="Times New Roman" panose="02020603050405020304" pitchFamily="18" charset="0"/>
              </a:rPr>
              <a:t>speciali transportavimo (ne daugiau 20 proc. nuo visų tinkamų finansuoti išlaidų vertės);</a:t>
            </a:r>
          </a:p>
          <a:p>
            <a:r>
              <a:rPr lang="lt-LT" dirty="0">
                <a:latin typeface="Times New Roman" panose="02020603050405020304" pitchFamily="18" charset="0"/>
                <a:cs typeface="Times New Roman" panose="02020603050405020304" pitchFamily="18" charset="0"/>
              </a:rPr>
              <a:t>laboratorinė – žaliavų, technologinio proceso ir produkcijos kokybės kontrolės;</a:t>
            </a:r>
          </a:p>
          <a:p>
            <a:r>
              <a:rPr lang="lt-LT" dirty="0">
                <a:latin typeface="Times New Roman" panose="02020603050405020304" pitchFamily="18" charset="0"/>
                <a:cs typeface="Times New Roman" panose="02020603050405020304" pitchFamily="18" charset="0"/>
              </a:rPr>
              <a:t>tiesiogiai susijusi su vykdoma veikla ar visu gamybos ciklu;</a:t>
            </a:r>
          </a:p>
          <a:p>
            <a:r>
              <a:rPr lang="lt-LT"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59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7D9FEA4-DB6A-4E6F-B4A2-0497AC11E7D0}"/>
              </a:ext>
            </a:extLst>
          </p:cNvPr>
          <p:cNvSpPr>
            <a:spLocks noGrp="1"/>
          </p:cNvSpPr>
          <p:nvPr>
            <p:ph type="title"/>
          </p:nvPr>
        </p:nvSpPr>
        <p:spPr>
          <a:xfrm>
            <a:off x="838200" y="-308643"/>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D3A088EB-439C-4F8A-AAFB-DF8573E5D2F5}"/>
              </a:ext>
            </a:extLst>
          </p:cNvPr>
          <p:cNvSpPr>
            <a:spLocks noGrp="1"/>
          </p:cNvSpPr>
          <p:nvPr>
            <p:ph idx="1"/>
          </p:nvPr>
        </p:nvSpPr>
        <p:spPr>
          <a:xfrm>
            <a:off x="112295" y="1274966"/>
            <a:ext cx="12079705" cy="6120063"/>
          </a:xfrm>
        </p:spPr>
        <p:txBody>
          <a:bodyPr>
            <a:normAutofit/>
          </a:bodyPr>
          <a:lstStyle/>
          <a:p>
            <a:pPr marL="0" indent="0">
              <a:buNone/>
            </a:pPr>
            <a:r>
              <a:rPr lang="lt-LT" dirty="0">
                <a:latin typeface="Times New Roman" panose="02020603050405020304" pitchFamily="18" charset="0"/>
                <a:cs typeface="Times New Roman" panose="02020603050405020304" pitchFamily="18" charset="0"/>
              </a:rPr>
              <a:t>1.5. Įranga (nauji įrenginiai ir mechanizmai, technika) trečiosios kategorijos šalutinių gyvūninių produktų atliekų perdirbimo ir tvarkymo sektoriuje:</a:t>
            </a:r>
          </a:p>
          <a:p>
            <a:r>
              <a:rPr lang="lt-LT" dirty="0">
                <a:latin typeface="Times New Roman" panose="02020603050405020304" pitchFamily="18" charset="0"/>
                <a:cs typeface="Times New Roman" panose="02020603050405020304" pitchFamily="18" charset="0"/>
              </a:rPr>
              <a:t>šaldymo;</a:t>
            </a:r>
          </a:p>
          <a:p>
            <a:r>
              <a:rPr lang="lt-LT" dirty="0">
                <a:latin typeface="Times New Roman" panose="02020603050405020304" pitchFamily="18" charset="0"/>
                <a:cs typeface="Times New Roman" panose="02020603050405020304" pitchFamily="18" charset="0"/>
              </a:rPr>
              <a:t>perdirbimo;</a:t>
            </a:r>
          </a:p>
          <a:p>
            <a:r>
              <a:rPr lang="lt-LT" dirty="0">
                <a:latin typeface="Times New Roman" panose="02020603050405020304" pitchFamily="18" charset="0"/>
                <a:cs typeface="Times New Roman" panose="02020603050405020304" pitchFamily="18" charset="0"/>
              </a:rPr>
              <a:t>speciali gyvūninės kilmės atliekų ir produktų transportavimo;</a:t>
            </a:r>
          </a:p>
          <a:p>
            <a:r>
              <a:rPr lang="lt-LT" dirty="0">
                <a:latin typeface="Times New Roman" panose="02020603050405020304" pitchFamily="18" charset="0"/>
                <a:cs typeface="Times New Roman" panose="02020603050405020304" pitchFamily="18" charset="0"/>
              </a:rPr>
              <a:t>laboratorinė – žaliavų, technologinio proceso ir produkcijos kokybei patikrinti ir produkcijos kokybei kontroliuoti;</a:t>
            </a:r>
          </a:p>
          <a:p>
            <a:r>
              <a:rPr lang="lt-LT" dirty="0">
                <a:latin typeface="Times New Roman" panose="02020603050405020304" pitchFamily="18" charset="0"/>
                <a:cs typeface="Times New Roman" panose="02020603050405020304" pitchFamily="18" charset="0"/>
              </a:rPr>
              <a:t>susijusi su vykdoma veikla ar visu gamybos ciklu;</a:t>
            </a:r>
          </a:p>
          <a:p>
            <a:r>
              <a:rPr lang="lt-LT"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7061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BDBF29A-F3C2-42FF-B63D-BEF97E8F7C70}"/>
              </a:ext>
            </a:extLst>
          </p:cNvPr>
          <p:cNvSpPr>
            <a:spLocks noGrp="1"/>
          </p:cNvSpPr>
          <p:nvPr>
            <p:ph type="title"/>
          </p:nvPr>
        </p:nvSpPr>
        <p:spPr>
          <a:xfrm>
            <a:off x="838200" y="-202617"/>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BAB7D416-9D45-42A2-9FDD-CD5A7342A571}"/>
              </a:ext>
            </a:extLst>
          </p:cNvPr>
          <p:cNvSpPr>
            <a:spLocks noGrp="1"/>
          </p:cNvSpPr>
          <p:nvPr>
            <p:ph idx="1"/>
          </p:nvPr>
        </p:nvSpPr>
        <p:spPr>
          <a:xfrm>
            <a:off x="0" y="1122946"/>
            <a:ext cx="12192000" cy="5735053"/>
          </a:xfrm>
        </p:spPr>
        <p:txBody>
          <a:bodyPr>
            <a:normAutofit/>
          </a:bodyPr>
          <a:lstStyle/>
          <a:p>
            <a:pPr marL="0" indent="0">
              <a:buNone/>
            </a:pPr>
            <a:r>
              <a:rPr lang="lt-LT" dirty="0">
                <a:latin typeface="Times New Roman" panose="02020603050405020304" pitchFamily="18" charset="0"/>
                <a:cs typeface="Times New Roman" panose="02020603050405020304" pitchFamily="18" charset="0"/>
              </a:rPr>
              <a:t>1.6. Įranga (nauji įrenginiai ir mechanizmai, technika) pieno perdirbimo ir (arba) rinkodaros sektoriuje:</a:t>
            </a:r>
          </a:p>
          <a:p>
            <a:r>
              <a:rPr lang="lt-LT" dirty="0">
                <a:latin typeface="Times New Roman" panose="02020603050405020304" pitchFamily="18" charset="0"/>
                <a:cs typeface="Times New Roman" panose="02020603050405020304" pitchFamily="18" charset="0"/>
              </a:rPr>
              <a:t>pieno perdirbimo ir (ar) rinkodaros;</a:t>
            </a:r>
          </a:p>
          <a:p>
            <a:r>
              <a:rPr lang="lt-LT" dirty="0">
                <a:latin typeface="Times New Roman" panose="02020603050405020304" pitchFamily="18" charset="0"/>
                <a:cs typeface="Times New Roman" panose="02020603050405020304" pitchFamily="18" charset="0"/>
              </a:rPr>
              <a:t>pieno ir pieno produktų atliekų perdirbimo ir tvarkymo;</a:t>
            </a:r>
          </a:p>
          <a:p>
            <a:r>
              <a:rPr lang="lt-LT" dirty="0">
                <a:latin typeface="Times New Roman" panose="02020603050405020304" pitchFamily="18" charset="0"/>
                <a:cs typeface="Times New Roman" panose="02020603050405020304" pitchFamily="18" charset="0"/>
              </a:rPr>
              <a:t>speciali pieno ir pieno produktų transportavimo (ne daugiau 20 proc. nuo kitų tinkamų finansuoti išlaidų vertės);</a:t>
            </a:r>
          </a:p>
          <a:p>
            <a:r>
              <a:rPr lang="lt-LT" dirty="0">
                <a:latin typeface="Times New Roman" panose="02020603050405020304" pitchFamily="18" charset="0"/>
                <a:cs typeface="Times New Roman" panose="02020603050405020304" pitchFamily="18" charset="0"/>
              </a:rPr>
              <a:t>laboratorinė – žaliavų, technologinio proceso ir produkcijos kokybei patikrinti ir produkcijos kokybei kontroliuoti;</a:t>
            </a:r>
          </a:p>
          <a:p>
            <a:r>
              <a:rPr lang="lt-LT" dirty="0">
                <a:latin typeface="Times New Roman" panose="02020603050405020304" pitchFamily="18" charset="0"/>
                <a:cs typeface="Times New Roman" panose="02020603050405020304" pitchFamily="18" charset="0"/>
              </a:rPr>
              <a:t>tiesiogiai susijusi su vykdoma veikla ar visu gamybos ciklu;</a:t>
            </a:r>
          </a:p>
          <a:p>
            <a:r>
              <a:rPr lang="lt-LT" dirty="0">
                <a:latin typeface="Times New Roman" panose="02020603050405020304" pitchFamily="18" charset="0"/>
                <a:cs typeface="Times New Roman" panose="02020603050405020304" pitchFamily="18" charset="0"/>
              </a:rPr>
              <a:t>speciali kompiuterinė ir programinė įranga, skirta įsigyjamos įrangos ar technologinio proceso valdymui.</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8727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9140414-B89D-4775-A350-F3CE0376D7A4}"/>
              </a:ext>
            </a:extLst>
          </p:cNvPr>
          <p:cNvSpPr>
            <a:spLocks noGrp="1"/>
          </p:cNvSpPr>
          <p:nvPr>
            <p:ph type="title"/>
          </p:nvPr>
        </p:nvSpPr>
        <p:spPr>
          <a:xfrm>
            <a:off x="838200" y="-308643"/>
            <a:ext cx="10515600" cy="1325563"/>
          </a:xfrm>
        </p:spPr>
        <p:txBody>
          <a:bodyPr/>
          <a:lstStyle/>
          <a:p>
            <a:pPr algn="ctr"/>
            <a:r>
              <a:rPr lang="lt-LT" dirty="0">
                <a:latin typeface="Times New Roman" panose="02020603050405020304" pitchFamily="18" charset="0"/>
                <a:cs typeface="Times New Roman" panose="02020603050405020304" pitchFamily="18" charset="0"/>
              </a:rPr>
              <a:t>Tinkamos finansuoti išlaidos</a:t>
            </a:r>
          </a:p>
        </p:txBody>
      </p:sp>
      <p:sp>
        <p:nvSpPr>
          <p:cNvPr id="3" name="Turinio vietos rezervavimo ženklas 2">
            <a:extLst>
              <a:ext uri="{FF2B5EF4-FFF2-40B4-BE49-F238E27FC236}">
                <a16:creationId xmlns:a16="http://schemas.microsoft.com/office/drawing/2014/main" id="{A92D4C14-25A8-4C35-A7CC-3E0232E8BC04}"/>
              </a:ext>
            </a:extLst>
          </p:cNvPr>
          <p:cNvSpPr>
            <a:spLocks noGrp="1"/>
          </p:cNvSpPr>
          <p:nvPr>
            <p:ph idx="1"/>
          </p:nvPr>
        </p:nvSpPr>
        <p:spPr>
          <a:xfrm>
            <a:off x="208547" y="818146"/>
            <a:ext cx="11726779" cy="6039853"/>
          </a:xfrm>
        </p:spPr>
        <p:txBody>
          <a:bodyPr>
            <a:normAutofit lnSpcReduction="10000"/>
          </a:bodyPr>
          <a:lstStyle/>
          <a:p>
            <a:pPr marL="0" indent="0">
              <a:buNone/>
            </a:pPr>
            <a:r>
              <a:rPr lang="lt-LT" dirty="0">
                <a:latin typeface="Times New Roman" panose="02020603050405020304" pitchFamily="18" charset="0"/>
                <a:cs typeface="Times New Roman" panose="02020603050405020304" pitchFamily="18" charset="0"/>
              </a:rPr>
              <a:t>2. </a:t>
            </a:r>
            <a:r>
              <a:rPr lang="lt-LT" b="1" dirty="0">
                <a:latin typeface="Times New Roman" panose="02020603050405020304" pitchFamily="18" charset="0"/>
                <a:cs typeface="Times New Roman" panose="02020603050405020304" pitchFamily="18" charset="0"/>
              </a:rPr>
              <a:t>Darbų ir paslaugų įsigijimas</a:t>
            </a:r>
            <a:r>
              <a:rPr lang="lt-LT" dirty="0">
                <a:latin typeface="Times New Roman" panose="02020603050405020304" pitchFamily="18" charset="0"/>
                <a:cs typeface="Times New Roman" panose="02020603050405020304" pitchFamily="18" charset="0"/>
              </a:rPr>
              <a:t>:</a:t>
            </a:r>
          </a:p>
          <a:p>
            <a:r>
              <a:rPr lang="lt-LT" dirty="0">
                <a:latin typeface="Times New Roman" panose="02020603050405020304" pitchFamily="18" charset="0"/>
                <a:cs typeface="Times New Roman" panose="02020603050405020304" pitchFamily="18" charset="0"/>
              </a:rPr>
              <a:t>statyba, rekonstrukcija ir kapitalinis remontas: </a:t>
            </a:r>
          </a:p>
          <a:p>
            <a:r>
              <a:rPr lang="lt-LT" dirty="0">
                <a:latin typeface="Times New Roman" panose="02020603050405020304" pitchFamily="18" charset="0"/>
                <a:cs typeface="Times New Roman" panose="02020603050405020304" pitchFamily="18" charset="0"/>
              </a:rPr>
              <a:t>statinių (gamybos ir pramonės paskirties pastatų ir (arba) inžinerinių statinių);</a:t>
            </a:r>
          </a:p>
          <a:p>
            <a:r>
              <a:rPr lang="lt-LT" dirty="0">
                <a:latin typeface="Times New Roman" panose="02020603050405020304" pitchFamily="18" charset="0"/>
                <a:cs typeface="Times New Roman" panose="02020603050405020304" pitchFamily="18" charset="0"/>
              </a:rPr>
              <a:t>grūdų džiovyklų ir saugyklų pirminiam žaliavos apdorojimui bei ilgalaikiam laikymui;</a:t>
            </a:r>
          </a:p>
          <a:p>
            <a:r>
              <a:rPr lang="lt-LT" dirty="0">
                <a:latin typeface="Times New Roman" panose="02020603050405020304" pitchFamily="18" charset="0"/>
                <a:cs typeface="Times New Roman" panose="02020603050405020304" pitchFamily="18" charset="0"/>
              </a:rPr>
              <a:t>nutekamųjų vandenų valymo sistemų;</a:t>
            </a:r>
          </a:p>
          <a:p>
            <a:r>
              <a:rPr lang="lt-LT" dirty="0">
                <a:latin typeface="Times New Roman" panose="02020603050405020304" pitchFamily="18" charset="0"/>
                <a:cs typeface="Times New Roman" panose="02020603050405020304" pitchFamily="18" charset="0"/>
              </a:rPr>
              <a:t>kitų infrastruktūros su projektu susijusių inžinierinių tinklų.</a:t>
            </a:r>
          </a:p>
          <a:p>
            <a:pPr marL="0" indent="0">
              <a:buNone/>
            </a:pPr>
            <a:r>
              <a:rPr lang="lt-LT" dirty="0">
                <a:latin typeface="Times New Roman" panose="02020603050405020304" pitchFamily="18" charset="0"/>
                <a:cs typeface="Times New Roman" panose="02020603050405020304" pitchFamily="18" charset="0"/>
              </a:rPr>
              <a:t>3. </a:t>
            </a:r>
            <a:r>
              <a:rPr lang="lt-LT" b="1" dirty="0">
                <a:latin typeface="Times New Roman" panose="02020603050405020304" pitchFamily="18" charset="0"/>
                <a:cs typeface="Times New Roman" panose="02020603050405020304" pitchFamily="18" charset="0"/>
              </a:rPr>
              <a:t>Vietos projekto bendrosios išlaidos </a:t>
            </a:r>
            <a:r>
              <a:rPr lang="lt-LT" dirty="0">
                <a:latin typeface="Times New Roman" panose="02020603050405020304" pitchFamily="18" charset="0"/>
                <a:cs typeface="Times New Roman" panose="02020603050405020304" pitchFamily="18" charset="0"/>
              </a:rPr>
              <a:t>(įskaitant viešinimo priemonių, taip pat atlyginimas architektams, inžinieriams ir konsultantams už konsultacijas, susijusias su aplinkosauginiu ir ekonominiu tvarumu, įskaitant galimybių studijų, projekto aprašų ir kitų su jais susijusių dokumentų rengimą, kai šios išlaidos, susijusios su nekilnojamojo turto statyba ir gerinimu, naujų įrenginių ir įrangos pirkimu.).</a:t>
            </a:r>
          </a:p>
          <a:p>
            <a:pPr marL="0" indent="0">
              <a:buNone/>
            </a:pPr>
            <a:r>
              <a:rPr lang="lt-LT" dirty="0">
                <a:latin typeface="Times New Roman" panose="02020603050405020304" pitchFamily="18" charset="0"/>
                <a:cs typeface="Times New Roman" panose="02020603050405020304" pitchFamily="18" charset="0"/>
              </a:rPr>
              <a:t>4. </a:t>
            </a:r>
            <a:r>
              <a:rPr lang="lt-LT" b="1" dirty="0">
                <a:latin typeface="Times New Roman" panose="02020603050405020304" pitchFamily="18" charset="0"/>
                <a:cs typeface="Times New Roman" panose="02020603050405020304" pitchFamily="18" charset="0"/>
              </a:rPr>
              <a:t>Netiesioginės vietos projekto išlaidos.</a:t>
            </a:r>
          </a:p>
        </p:txBody>
      </p:sp>
    </p:spTree>
    <p:extLst>
      <p:ext uri="{BB962C8B-B14F-4D97-AF65-F5344CB8AC3E}">
        <p14:creationId xmlns:p14="http://schemas.microsoft.com/office/powerpoint/2010/main" val="2712917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051B981-47F7-48DE-892F-96A6D019103E}"/>
              </a:ext>
            </a:extLst>
          </p:cNvPr>
          <p:cNvSpPr>
            <a:spLocks noGrp="1"/>
          </p:cNvSpPr>
          <p:nvPr>
            <p:ph type="title"/>
          </p:nvPr>
        </p:nvSpPr>
        <p:spPr>
          <a:xfrm>
            <a:off x="838200" y="-207963"/>
            <a:ext cx="10515600" cy="1325563"/>
          </a:xfrm>
        </p:spPr>
        <p:txBody>
          <a:bodyPr/>
          <a:lstStyle/>
          <a:p>
            <a:pPr algn="ctr"/>
            <a:r>
              <a:rPr lang="lt-LT" dirty="0">
                <a:latin typeface="Times New Roman" panose="02020603050405020304" pitchFamily="18" charset="0"/>
                <a:cs typeface="Times New Roman" panose="02020603050405020304" pitchFamily="18" charset="0"/>
              </a:rPr>
              <a:t>Išlaidų pagrindimas</a:t>
            </a:r>
          </a:p>
        </p:txBody>
      </p:sp>
      <p:sp>
        <p:nvSpPr>
          <p:cNvPr id="3" name="Turinio vietos rezervavimo ženklas 2">
            <a:extLst>
              <a:ext uri="{FF2B5EF4-FFF2-40B4-BE49-F238E27FC236}">
                <a16:creationId xmlns:a16="http://schemas.microsoft.com/office/drawing/2014/main" id="{9ECF761E-BF8A-4BC9-869A-ED5B7E84453A}"/>
              </a:ext>
            </a:extLst>
          </p:cNvPr>
          <p:cNvSpPr>
            <a:spLocks noGrp="1"/>
          </p:cNvSpPr>
          <p:nvPr>
            <p:ph idx="1"/>
          </p:nvPr>
        </p:nvSpPr>
        <p:spPr>
          <a:xfrm>
            <a:off x="188687" y="783772"/>
            <a:ext cx="11867190" cy="6074228"/>
          </a:xfrm>
        </p:spPr>
        <p:txBody>
          <a:bodyPr>
            <a:noAutofit/>
          </a:bodyPr>
          <a:lstStyle/>
          <a:p>
            <a:pPr algn="just"/>
            <a:r>
              <a:rPr lang="lt-LT" sz="2000" dirty="0">
                <a:latin typeface="Times New Roman" panose="02020603050405020304" pitchFamily="18" charset="0"/>
                <a:cs typeface="Times New Roman" panose="02020603050405020304" pitchFamily="18" charset="0"/>
              </a:rPr>
              <a:t>Bent 3 (trimis) skirtingų darbų vykdytojų, prekių tiekėjų ir (arba) paslaugų teikėjų, prekiaujančių panašiomis prekėmis ir (arba) teikiančių panašias paslaugas, atliekančių panašius darbus (panašumo požymį apibūdinantys elementai: ta pati paskirtis, funkcijos, komplektacija, techninė specifikacija) ir kuriems tai yra įprasta komercinė-ūkinė veikla, komerciniais pasiūlymais arba jų interneto tinklalapiuose esančiomis kainomis kompiuterio ekrano nuotraukų forma (anglų k. </a:t>
            </a:r>
            <a:r>
              <a:rPr lang="lt-LT" sz="2000" dirty="0" err="1">
                <a:latin typeface="Times New Roman" panose="02020603050405020304" pitchFamily="18" charset="0"/>
                <a:cs typeface="Times New Roman" panose="02020603050405020304" pitchFamily="18" charset="0"/>
              </a:rPr>
              <a:t>Print</a:t>
            </a:r>
            <a:r>
              <a:rPr lang="lt-LT" sz="2000" dirty="0">
                <a:latin typeface="Times New Roman" panose="02020603050405020304" pitchFamily="18" charset="0"/>
                <a:cs typeface="Times New Roman" panose="02020603050405020304" pitchFamily="18" charset="0"/>
              </a:rPr>
              <a:t> </a:t>
            </a:r>
            <a:r>
              <a:rPr lang="lt-LT" sz="2000" dirty="0" err="1">
                <a:latin typeface="Times New Roman" panose="02020603050405020304" pitchFamily="18" charset="0"/>
                <a:cs typeface="Times New Roman" panose="02020603050405020304" pitchFamily="18" charset="0"/>
              </a:rPr>
              <a:t>Screen</a:t>
            </a:r>
            <a:r>
              <a:rPr lang="lt-LT" sz="2000" dirty="0">
                <a:latin typeface="Times New Roman" panose="02020603050405020304" pitchFamily="18" charset="0"/>
                <a:cs typeface="Times New Roman" panose="02020603050405020304" pitchFamily="18" charset="0"/>
              </a:rPr>
              <a:t>), arba kitu būdu, leidžiančiu objektyviai palyginti bent 3 skirtingų darbų vykdytojų, prekių tiekėjų ir (arba) paslaugų teikėjų, prekiaujančių panašiomis prekėmis ir (arba) teikiančių panašias paslaugas, ir (arba) vykdančių panašius darbus, ir kuriems tai yra įprasta komercinė-ūkinė veikla, siūlomas kainas. </a:t>
            </a:r>
            <a:r>
              <a:rPr lang="lt-LT" sz="2000" b="1" dirty="0">
                <a:latin typeface="Times New Roman" panose="02020603050405020304" pitchFamily="18" charset="0"/>
                <a:cs typeface="Times New Roman" panose="02020603050405020304" pitchFamily="18" charset="0"/>
              </a:rPr>
              <a:t>Bent 1 rinkos kainos įrodymo dokumentas (komercinis pasiūlymas arba kompiuterio ekrano nuotrauka) turi būti pateiktas prekių ar paslaugų teikėjo, darbų vykdytojo, kurio buveinės registracijos vieta yra ne VVG teritorijoje.</a:t>
            </a:r>
          </a:p>
          <a:p>
            <a:pPr algn="just"/>
            <a:endParaRPr lang="lt-LT" sz="2000" b="1" dirty="0">
              <a:latin typeface="Times New Roman" panose="02020603050405020304" pitchFamily="18" charset="0"/>
              <a:cs typeface="Times New Roman" panose="02020603050405020304" pitchFamily="18" charset="0"/>
            </a:endParaRPr>
          </a:p>
          <a:p>
            <a:pPr algn="just"/>
            <a:r>
              <a:rPr lang="lt-LT" sz="2000" dirty="0">
                <a:latin typeface="Times New Roman" panose="02020603050405020304" pitchFamily="18" charset="0"/>
                <a:cs typeface="Times New Roman" panose="02020603050405020304" pitchFamily="18" charset="0"/>
              </a:rPr>
              <a:t>Ministerijos, Agentūros ar kitų ESIF administruojančių institucijų patvirtintais arba nepriklausomų ekspertų atliktais, viešai ESIF administruojančių institucijų interneto svetainėse skelbiamais prekių, paslaugų ir (arba) darbų kainų rinkos tyrimuose nustatytais įkainiais, kurie taikomi tokioms pat išlaidoms įgyvendinant panašaus pobūdžio projektus ir panašiems paramos gavėjams,  fiksuotaisiais tokių pat prekių, darbų ir (arba) paslaugų vienetų įkainiais, taikomais panašaus pobūdžio projektams ir paramos gavėjams. Europos Sąjungos struktūriniams fondams (Europos socialiniam fondui, Europos regioninės plėtros fondui, Europos sanglaudos fondui) taikomi rinkos kainų tyrimai (supaprastinto išlaidų apmokėjimo tyrimai) skelbiami interneto tinklalapio www.esinvesticijos.lt nuorodos „Dokumentai“ skyriaus „Tyrimai“ poskyryje „Supaprastinto išlaidų apmokėjimo tyrimai“).</a:t>
            </a:r>
          </a:p>
          <a:p>
            <a:pPr algn="just"/>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40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D8BEA45-E7FA-478C-AAB3-50C1D6269905}"/>
              </a:ext>
            </a:extLst>
          </p:cNvPr>
          <p:cNvSpPr>
            <a:spLocks noGrp="1"/>
          </p:cNvSpPr>
          <p:nvPr>
            <p:ph type="title"/>
          </p:nvPr>
        </p:nvSpPr>
        <p:spPr>
          <a:xfrm>
            <a:off x="288758" y="252830"/>
            <a:ext cx="11662610" cy="1447633"/>
          </a:xfrm>
        </p:spPr>
        <p:txBody>
          <a:bodyPr/>
          <a:lstStyle/>
          <a:p>
            <a:pPr algn="ctr"/>
            <a:r>
              <a:rPr lang="lt-LT" dirty="0">
                <a:latin typeface="Times New Roman" panose="02020603050405020304" pitchFamily="18" charset="0"/>
                <a:cs typeface="Times New Roman" panose="02020603050405020304" pitchFamily="18" charset="0"/>
              </a:rPr>
              <a:t>„INVESTICIJOS Į MATERIALŲJĮ TURTĄ“  </a:t>
            </a:r>
          </a:p>
        </p:txBody>
      </p:sp>
      <p:sp>
        <p:nvSpPr>
          <p:cNvPr id="3" name="Turinio vietos rezervavimo ženklas 2">
            <a:extLst>
              <a:ext uri="{FF2B5EF4-FFF2-40B4-BE49-F238E27FC236}">
                <a16:creationId xmlns:a16="http://schemas.microsoft.com/office/drawing/2014/main" id="{0D45505B-331B-47DE-955E-A4828987DFD5}"/>
              </a:ext>
            </a:extLst>
          </p:cNvPr>
          <p:cNvSpPr>
            <a:spLocks noGrp="1"/>
          </p:cNvSpPr>
          <p:nvPr>
            <p:ph idx="1"/>
          </p:nvPr>
        </p:nvSpPr>
        <p:spPr>
          <a:xfrm>
            <a:off x="240632" y="1471315"/>
            <a:ext cx="11951368" cy="5358826"/>
          </a:xfrm>
        </p:spPr>
        <p:txBody>
          <a:bodyPr>
            <a:normAutofit fontScale="92500" lnSpcReduction="10000"/>
          </a:bodyPr>
          <a:lstStyle/>
          <a:p>
            <a:r>
              <a:rPr lang="lt-LT" dirty="0">
                <a:latin typeface="Times New Roman" panose="02020603050405020304" pitchFamily="18" charset="0"/>
                <a:cs typeface="Times New Roman" panose="02020603050405020304" pitchFamily="18" charset="0"/>
              </a:rPr>
              <a:t>Vietos projektų paraiškų rinkimo pradžia: 2019-10-02 </a:t>
            </a:r>
          </a:p>
          <a:p>
            <a:r>
              <a:rPr lang="lt-LT" dirty="0">
                <a:latin typeface="Times New Roman" panose="02020603050405020304" pitchFamily="18" charset="0"/>
                <a:cs typeface="Times New Roman" panose="02020603050405020304" pitchFamily="18" charset="0"/>
              </a:rPr>
              <a:t>Vietos projektų paraiškų rinkimo pabaiga: 2019-11-29</a:t>
            </a:r>
          </a:p>
          <a:p>
            <a:endParaRPr lang="lt-LT" dirty="0">
              <a:latin typeface="Times New Roman" panose="02020603050405020304" pitchFamily="18" charset="0"/>
              <a:cs typeface="Times New Roman" panose="02020603050405020304" pitchFamily="18" charset="0"/>
            </a:endParaRPr>
          </a:p>
          <a:p>
            <a:r>
              <a:rPr lang="lt-LT" dirty="0">
                <a:latin typeface="Times New Roman" panose="02020603050405020304" pitchFamily="18" charset="0"/>
                <a:cs typeface="Times New Roman" panose="02020603050405020304" pitchFamily="18" charset="0"/>
              </a:rPr>
              <a:t>Kvietimo suma: 195 238,00 Eur (3 projektai)</a:t>
            </a:r>
          </a:p>
          <a:p>
            <a:r>
              <a:rPr lang="lt-LT" dirty="0">
                <a:latin typeface="Times New Roman" panose="02020603050405020304" pitchFamily="18" charset="0"/>
                <a:cs typeface="Times New Roman" panose="02020603050405020304" pitchFamily="18" charset="0"/>
              </a:rPr>
              <a:t>Maksimali paramos suma 1 projektui: 65 079,33 Eur.</a:t>
            </a:r>
          </a:p>
          <a:p>
            <a:endParaRPr lang="lt-LT" dirty="0">
              <a:latin typeface="Times New Roman" panose="02020603050405020304" pitchFamily="18" charset="0"/>
              <a:cs typeface="Times New Roman" panose="02020603050405020304" pitchFamily="18" charset="0"/>
            </a:endParaRPr>
          </a:p>
          <a:p>
            <a:pPr marL="0" indent="0">
              <a:buNone/>
            </a:pPr>
            <a:r>
              <a:rPr lang="lt-LT" b="1" dirty="0">
                <a:latin typeface="Times New Roman" panose="02020603050405020304" pitchFamily="18" charset="0"/>
                <a:cs typeface="Times New Roman" panose="02020603050405020304" pitchFamily="18" charset="0"/>
              </a:rPr>
              <a:t>Paramos gali kreiptis:</a:t>
            </a:r>
          </a:p>
          <a:p>
            <a:pPr marL="0" indent="0">
              <a:buNone/>
            </a:pPr>
            <a:r>
              <a:rPr lang="lt-LT" dirty="0">
                <a:latin typeface="Times New Roman" panose="02020603050405020304" pitchFamily="18" charset="0"/>
                <a:cs typeface="Times New Roman" panose="02020603050405020304" pitchFamily="18" charset="0"/>
              </a:rPr>
              <a:t> 1. Juridiniai asmenys: labai mažos, mažos ir vidutinės įmonės ir kooperatyvai, užsiimantys žemės ūkio produktų perdirbimu ir (ar) rinkodara.</a:t>
            </a:r>
          </a:p>
          <a:p>
            <a:pPr marL="0" indent="0">
              <a:buNone/>
            </a:pPr>
            <a:r>
              <a:rPr lang="lt-LT" dirty="0">
                <a:latin typeface="Times New Roman" panose="02020603050405020304" pitchFamily="18" charset="0"/>
                <a:cs typeface="Times New Roman" panose="02020603050405020304" pitchFamily="18" charset="0"/>
              </a:rPr>
              <a:t>2. Juridiniai asmenys, užsiimantys žemės ūkio veikla ir perdirbantys dalį valdoje užaugintos produkcijos bei planuojantys užsiimti žemės ūkio produktų perdirbimo ir (ar) rinkodaros veikla.</a:t>
            </a:r>
          </a:p>
          <a:p>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6920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01E790D-835F-456C-B624-64ECE6543C35}"/>
              </a:ext>
            </a:extLst>
          </p:cNvPr>
          <p:cNvSpPr>
            <a:spLocks noGrp="1"/>
          </p:cNvSpPr>
          <p:nvPr>
            <p:ph type="title"/>
          </p:nvPr>
        </p:nvSpPr>
        <p:spPr>
          <a:xfrm>
            <a:off x="840790" y="152061"/>
            <a:ext cx="10510420" cy="380599"/>
          </a:xfrm>
        </p:spPr>
        <p:txBody>
          <a:bodyPr>
            <a:normAutofit fontScale="90000"/>
          </a:bodyPr>
          <a:lstStyle/>
          <a:p>
            <a:pPr algn="ctr"/>
            <a:r>
              <a:rPr lang="lt-LT" dirty="0">
                <a:latin typeface="Times New Roman" panose="02020603050405020304" pitchFamily="18" charset="0"/>
                <a:cs typeface="Times New Roman" panose="02020603050405020304" pitchFamily="18" charset="0"/>
              </a:rPr>
              <a:t>Netinkamos finansuoti išlaidos </a:t>
            </a:r>
          </a:p>
        </p:txBody>
      </p:sp>
      <p:sp>
        <p:nvSpPr>
          <p:cNvPr id="3" name="Turinio vietos rezervavimo ženklas 2">
            <a:extLst>
              <a:ext uri="{FF2B5EF4-FFF2-40B4-BE49-F238E27FC236}">
                <a16:creationId xmlns:a16="http://schemas.microsoft.com/office/drawing/2014/main" id="{17BA8846-282D-4CA2-9835-CB232E5D3603}"/>
              </a:ext>
            </a:extLst>
          </p:cNvPr>
          <p:cNvSpPr>
            <a:spLocks noGrp="1"/>
          </p:cNvSpPr>
          <p:nvPr>
            <p:ph idx="1"/>
          </p:nvPr>
        </p:nvSpPr>
        <p:spPr>
          <a:xfrm>
            <a:off x="88777" y="719091"/>
            <a:ext cx="12052916" cy="6711517"/>
          </a:xfrm>
        </p:spPr>
        <p:txBody>
          <a:bodyPr>
            <a:noAutofit/>
          </a:bodyPr>
          <a:lstStyle/>
          <a:p>
            <a:pPr>
              <a:spcBef>
                <a:spcPts val="0"/>
              </a:spcBef>
            </a:pPr>
            <a:r>
              <a:rPr lang="lt-LT" sz="2000" dirty="0">
                <a:latin typeface="Times New Roman" panose="02020603050405020304" pitchFamily="18" charset="0"/>
                <a:cs typeface="Times New Roman" panose="02020603050405020304" pitchFamily="18" charset="0"/>
              </a:rPr>
              <a:t>neatitinkančios Vietos projektų administravimo taisyklių 27 punkto ir neišvardytos FSA;</a:t>
            </a:r>
          </a:p>
          <a:p>
            <a:pPr>
              <a:spcBef>
                <a:spcPts val="0"/>
              </a:spcBef>
            </a:pPr>
            <a:r>
              <a:rPr lang="lt-LT" sz="2000" dirty="0">
                <a:latin typeface="Times New Roman" panose="02020603050405020304" pitchFamily="18" charset="0"/>
                <a:cs typeface="Times New Roman" panose="02020603050405020304" pitchFamily="18" charset="0"/>
              </a:rPr>
              <a:t>neišvardytos patvirtintoje vietos projekto paraiškoje;</a:t>
            </a:r>
          </a:p>
          <a:p>
            <a:pPr>
              <a:spcBef>
                <a:spcPts val="0"/>
              </a:spcBef>
            </a:pPr>
            <a:r>
              <a:rPr lang="lt-LT" sz="2000" dirty="0">
                <a:latin typeface="Times New Roman" panose="02020603050405020304" pitchFamily="18" charset="0"/>
                <a:cs typeface="Times New Roman" panose="02020603050405020304" pitchFamily="18" charset="0"/>
              </a:rPr>
              <a:t>išlaidų dalis, viršijanti tinkamų finansuoti išlaidų įkainį (kai toks yra nustatytas);</a:t>
            </a:r>
          </a:p>
          <a:p>
            <a:pPr>
              <a:spcBef>
                <a:spcPts val="0"/>
              </a:spcBef>
            </a:pPr>
            <a:r>
              <a:rPr lang="lt-LT" sz="2000" dirty="0">
                <a:latin typeface="Times New Roman" panose="02020603050405020304" pitchFamily="18" charset="0"/>
                <a:cs typeface="Times New Roman" panose="02020603050405020304" pitchFamily="18" charset="0"/>
              </a:rPr>
              <a:t>nepagrįstai didelės išlaidos;</a:t>
            </a:r>
          </a:p>
          <a:p>
            <a:pPr>
              <a:spcBef>
                <a:spcPts val="0"/>
              </a:spcBef>
            </a:pPr>
            <a:r>
              <a:rPr lang="lt-LT" sz="2000" dirty="0">
                <a:latin typeface="Times New Roman" panose="02020603050405020304" pitchFamily="18" charset="0"/>
                <a:cs typeface="Times New Roman" panose="02020603050405020304" pitchFamily="18" charset="0"/>
              </a:rPr>
              <a:t>vietos projekto administravimo išlaidos; </a:t>
            </a:r>
          </a:p>
          <a:p>
            <a:pPr>
              <a:spcBef>
                <a:spcPts val="0"/>
              </a:spcBef>
            </a:pPr>
            <a:r>
              <a:rPr lang="lt-LT" sz="2000" dirty="0">
                <a:latin typeface="Times New Roman" panose="02020603050405020304" pitchFamily="18" charset="0"/>
                <a:cs typeface="Times New Roman" panose="02020603050405020304" pitchFamily="18" charset="0"/>
              </a:rPr>
              <a:t>nekilnojamojo turto įsigijimo išlaidos;</a:t>
            </a:r>
          </a:p>
          <a:p>
            <a:pPr>
              <a:spcBef>
                <a:spcPts val="0"/>
              </a:spcBef>
            </a:pPr>
            <a:r>
              <a:rPr lang="lt-LT" sz="2000" dirty="0">
                <a:latin typeface="Times New Roman" panose="02020603050405020304" pitchFamily="18" charset="0"/>
                <a:cs typeface="Times New Roman" panose="02020603050405020304" pitchFamily="18" charset="0"/>
              </a:rPr>
              <a:t>naudotų prekių įsigijimo išlaidos ir naujų prekių įsigijimo išlaidos mokymų vietos projektuose;</a:t>
            </a:r>
          </a:p>
          <a:p>
            <a:pPr>
              <a:spcBef>
                <a:spcPts val="0"/>
              </a:spcBef>
            </a:pPr>
            <a:r>
              <a:rPr lang="lt-LT" sz="2000" dirty="0">
                <a:latin typeface="Times New Roman" panose="02020603050405020304" pitchFamily="18" charset="0"/>
                <a:cs typeface="Times New Roman" panose="02020603050405020304" pitchFamily="18" charset="0"/>
              </a:rPr>
              <a:t>baudos, nuobaudos ir bylinėjimosi išlaidos;</a:t>
            </a:r>
          </a:p>
          <a:p>
            <a:pPr>
              <a:spcBef>
                <a:spcPts val="0"/>
              </a:spcBef>
            </a:pPr>
            <a:r>
              <a:rPr lang="lt-LT" sz="2000" dirty="0">
                <a:latin typeface="Times New Roman" panose="02020603050405020304" pitchFamily="18" charset="0"/>
                <a:cs typeface="Times New Roman" panose="02020603050405020304" pitchFamily="18" charset="0"/>
              </a:rPr>
              <a:t>išlaidos, nepagrįstos faktine gautų prekių, atliktų darbų ar suteiktų paslaugų verte; </a:t>
            </a:r>
          </a:p>
          <a:p>
            <a:pPr>
              <a:spcBef>
                <a:spcPts val="0"/>
              </a:spcBef>
            </a:pPr>
            <a:r>
              <a:rPr lang="lt-LT" sz="2000" dirty="0">
                <a:latin typeface="Times New Roman" panose="02020603050405020304" pitchFamily="18" charset="0"/>
                <a:cs typeface="Times New Roman" panose="02020603050405020304" pitchFamily="18" charset="0"/>
              </a:rPr>
              <a:t>išlaidos, kurios buvo finansuotos (apmokėtos) iš LR valstybės biudžeto ir (arba) savivaldybių biudžetų, kitų piniginių išteklių, kuriais disponuoja valstybė ir (arba) savivaldybės, ES struktūrinių fondų, kitų ES finansinės paramos priemonių ar kitos tarptautinės paramos lėšų ir kurioms apmokėti skyrus paramos VPS įgyvendinti lėšų jos būtų pripažintos tinkamomis finansuoti ir apmokėtos daugiau nei vieną kartą (jeigu vietos projekto vykdytojo – viešojo juridinio asmens veikla finansuojama iš Lietuvos Respublikos valstybės ir (arba) savivaldybių biudžetų, ir jis iki vietos projekto patvirtinimo patiria vietos projekto bendrųjų išlaidų, jos gali būti pripažintos tinkamomis tuomet, jeigu buvo apmokėtos iš LR valstybės ir (arba) savivaldybių biudžetų asignavimų, kurie skirti projektams avansuoti);</a:t>
            </a:r>
          </a:p>
          <a:p>
            <a:pPr>
              <a:spcBef>
                <a:spcPts val="0"/>
              </a:spcBef>
            </a:pPr>
            <a:r>
              <a:rPr lang="lt-LT" sz="2000" dirty="0">
                <a:latin typeface="Times New Roman" panose="02020603050405020304" pitchFamily="18" charset="0"/>
                <a:cs typeface="Times New Roman" panose="02020603050405020304" pitchFamily="18" charset="0"/>
              </a:rPr>
              <a:t>PVM;</a:t>
            </a:r>
          </a:p>
          <a:p>
            <a:pPr>
              <a:spcBef>
                <a:spcPts val="0"/>
              </a:spcBef>
            </a:pPr>
            <a:r>
              <a:rPr lang="lt-LT" sz="2000" dirty="0">
                <a:latin typeface="Times New Roman" panose="02020603050405020304" pitchFamily="18" charset="0"/>
                <a:cs typeface="Times New Roman" panose="02020603050405020304" pitchFamily="18" charset="0"/>
              </a:rPr>
              <a:t>išlaidos, nebūtinos vietos projektui sėkmingai įgyvendinti ir neatitinkančios patikimo finansų valdymo principo, pavyzdžiui, vietos projekto poreikius viršijančių techninių parametrų gaminių, prabangaus dizaino (apdailos) gaminių ar gaminių su projekto vykdytojui nereikalingomis funkcijomis (už kurias sumokama papildomai);</a:t>
            </a:r>
          </a:p>
          <a:p>
            <a:pPr>
              <a:spcBef>
                <a:spcPts val="0"/>
              </a:spcBef>
            </a:pPr>
            <a:r>
              <a:rPr lang="lt-LT" sz="2000" dirty="0">
                <a:latin typeface="Times New Roman" panose="02020603050405020304" pitchFamily="18" charset="0"/>
                <a:cs typeface="Times New Roman" panose="02020603050405020304" pitchFamily="18" charset="0"/>
              </a:rPr>
              <a:t>bendrosios išlaidos ar jų dalis, sutampančios su netiesioginėmis išlaidomis ar jų dalimi. </a:t>
            </a:r>
          </a:p>
          <a:p>
            <a:pPr>
              <a:spcBef>
                <a:spcPts val="0"/>
              </a:spcBef>
            </a:pP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869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842A04D-5643-48F9-A4EB-5DDAEE654D54}"/>
              </a:ext>
            </a:extLst>
          </p:cNvPr>
          <p:cNvSpPr>
            <a:spLocks noGrp="1"/>
          </p:cNvSpPr>
          <p:nvPr>
            <p:ph type="title"/>
          </p:nvPr>
        </p:nvSpPr>
        <p:spPr>
          <a:xfrm>
            <a:off x="101601" y="18256"/>
            <a:ext cx="12453257" cy="1325563"/>
          </a:xfrm>
        </p:spPr>
        <p:txBody>
          <a:bodyPr>
            <a:normAutofit/>
          </a:bodyPr>
          <a:lstStyle/>
          <a:p>
            <a:pPr algn="ctr"/>
            <a:r>
              <a:rPr lang="lt-LT" sz="4000" dirty="0">
                <a:latin typeface="Times New Roman" panose="02020603050405020304" pitchFamily="18" charset="0"/>
                <a:cs typeface="Times New Roman" panose="02020603050405020304" pitchFamily="18" charset="0"/>
              </a:rPr>
              <a:t>Vietos projekto turinys negali būti susijęs </a:t>
            </a:r>
            <a:br>
              <a:rPr lang="lt-LT" sz="4000" dirty="0">
                <a:latin typeface="Times New Roman" panose="02020603050405020304" pitchFamily="18" charset="0"/>
                <a:cs typeface="Times New Roman" panose="02020603050405020304" pitchFamily="18" charset="0"/>
              </a:rPr>
            </a:br>
            <a:r>
              <a:rPr lang="lt-LT" sz="4000" dirty="0">
                <a:latin typeface="Times New Roman" panose="02020603050405020304" pitchFamily="18" charset="0"/>
                <a:cs typeface="Times New Roman" panose="02020603050405020304" pitchFamily="18" charset="0"/>
              </a:rPr>
              <a:t>su šiomis veiklos sritimis</a:t>
            </a:r>
          </a:p>
        </p:txBody>
      </p:sp>
      <p:sp>
        <p:nvSpPr>
          <p:cNvPr id="3" name="Turinio vietos rezervavimo ženklas 2">
            <a:extLst>
              <a:ext uri="{FF2B5EF4-FFF2-40B4-BE49-F238E27FC236}">
                <a16:creationId xmlns:a16="http://schemas.microsoft.com/office/drawing/2014/main" id="{3B465C49-E382-40AC-BA17-299DC1061F77}"/>
              </a:ext>
            </a:extLst>
          </p:cNvPr>
          <p:cNvSpPr>
            <a:spLocks noGrp="1"/>
          </p:cNvSpPr>
          <p:nvPr>
            <p:ph idx="1"/>
          </p:nvPr>
        </p:nvSpPr>
        <p:spPr>
          <a:xfrm>
            <a:off x="326572" y="1343819"/>
            <a:ext cx="12003314" cy="5649573"/>
          </a:xfrm>
        </p:spPr>
        <p:txBody>
          <a:bodyPr>
            <a:noAutofit/>
          </a:bodyPr>
          <a:lstStyle/>
          <a:p>
            <a:r>
              <a:rPr lang="lt-LT" sz="2400" dirty="0">
                <a:latin typeface="Times New Roman" panose="02020603050405020304" pitchFamily="18" charset="0"/>
                <a:cs typeface="Times New Roman" panose="02020603050405020304" pitchFamily="18" charset="0"/>
              </a:rPr>
              <a:t>alkoholinių gėrimų gamyba;</a:t>
            </a:r>
          </a:p>
          <a:p>
            <a:r>
              <a:rPr lang="lt-LT" sz="2400" dirty="0">
                <a:latin typeface="Times New Roman" panose="02020603050405020304" pitchFamily="18" charset="0"/>
                <a:cs typeface="Times New Roman" panose="02020603050405020304" pitchFamily="18" charset="0"/>
              </a:rPr>
              <a:t>tabako gaminių gamyba;</a:t>
            </a:r>
          </a:p>
          <a:p>
            <a:r>
              <a:rPr lang="lt-LT" sz="2400" dirty="0">
                <a:latin typeface="Times New Roman" panose="02020603050405020304" pitchFamily="18" charset="0"/>
                <a:cs typeface="Times New Roman" panose="02020603050405020304" pitchFamily="18" charset="0"/>
              </a:rPr>
              <a:t>ginklų, šaudmenų ir jų dalių gamyba;</a:t>
            </a:r>
          </a:p>
          <a:p>
            <a:r>
              <a:rPr lang="lt-LT" sz="2400" dirty="0">
                <a:latin typeface="Times New Roman" panose="02020603050405020304" pitchFamily="18" charset="0"/>
                <a:cs typeface="Times New Roman" panose="02020603050405020304" pitchFamily="18" charset="0"/>
              </a:rPr>
              <a:t>azartinių lošimų, lažybų, loterijų organizavimu;</a:t>
            </a:r>
          </a:p>
          <a:p>
            <a:r>
              <a:rPr lang="lt-LT" sz="2400" dirty="0">
                <a:latin typeface="Times New Roman" panose="02020603050405020304" pitchFamily="18" charset="0"/>
                <a:cs typeface="Times New Roman" panose="02020603050405020304" pitchFamily="18" charset="0"/>
              </a:rPr>
              <a:t>finansiniu tarpininkavimu, pagalbine finansinio tarpininkavimo veikla;</a:t>
            </a:r>
          </a:p>
          <a:p>
            <a:r>
              <a:rPr lang="lt-LT" sz="2400" dirty="0">
                <a:latin typeface="Times New Roman" panose="02020603050405020304" pitchFamily="18" charset="0"/>
                <a:cs typeface="Times New Roman" panose="02020603050405020304" pitchFamily="18" charset="0"/>
              </a:rPr>
              <a:t>draudimo, perdraudimo ir pensijų lėšų kaupimo veikla;</a:t>
            </a:r>
          </a:p>
          <a:p>
            <a:r>
              <a:rPr lang="lt-LT" sz="2400" dirty="0">
                <a:latin typeface="Times New Roman" panose="02020603050405020304" pitchFamily="18" charset="0"/>
                <a:cs typeface="Times New Roman" panose="02020603050405020304" pitchFamily="18" charset="0"/>
              </a:rPr>
              <a:t>nekilnojamojo turto operacijomis;</a:t>
            </a:r>
          </a:p>
          <a:p>
            <a:r>
              <a:rPr lang="lt-LT" sz="2400" dirty="0">
                <a:latin typeface="Times New Roman" panose="02020603050405020304" pitchFamily="18" charset="0"/>
                <a:cs typeface="Times New Roman" panose="02020603050405020304" pitchFamily="18" charset="0"/>
              </a:rPr>
              <a:t>teisinės veiklos organizavimu;</a:t>
            </a:r>
          </a:p>
          <a:p>
            <a:r>
              <a:rPr lang="lt-LT" sz="2400" dirty="0">
                <a:latin typeface="Times New Roman" panose="02020603050405020304" pitchFamily="18" charset="0"/>
                <a:cs typeface="Times New Roman" panose="02020603050405020304" pitchFamily="18" charset="0"/>
              </a:rPr>
              <a:t>medžiokle, gyvūnų gaudymu spąstais ir kitais įrankiais, medžioklės ir brakonieriavimo patirties sklaida ir su tuo susijusiomis paslaugomis;</a:t>
            </a:r>
          </a:p>
          <a:p>
            <a:r>
              <a:rPr lang="lt-LT" sz="2400" dirty="0">
                <a:latin typeface="Times New Roman" panose="02020603050405020304" pitchFamily="18" charset="0"/>
                <a:cs typeface="Times New Roman" panose="02020603050405020304" pitchFamily="18" charset="0"/>
              </a:rPr>
              <a:t>farmacine veikla;</a:t>
            </a:r>
          </a:p>
          <a:p>
            <a:r>
              <a:rPr lang="lt-LT" sz="2400" dirty="0">
                <a:latin typeface="Times New Roman" panose="02020603050405020304" pitchFamily="18" charset="0"/>
                <a:cs typeface="Times New Roman" panose="02020603050405020304" pitchFamily="18" charset="0"/>
              </a:rPr>
              <a:t>krovinių gabenimu keliais.</a:t>
            </a:r>
          </a:p>
          <a:p>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583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87F1D37-E668-4703-AA2F-A69B6636B24F}"/>
              </a:ext>
            </a:extLst>
          </p:cNvPr>
          <p:cNvSpPr>
            <a:spLocks noGrp="1"/>
          </p:cNvSpPr>
          <p:nvPr>
            <p:ph type="title"/>
          </p:nvPr>
        </p:nvSpPr>
        <p:spPr>
          <a:xfrm>
            <a:off x="838200" y="-327334"/>
            <a:ext cx="10515600" cy="1325563"/>
          </a:xfrm>
        </p:spPr>
        <p:txBody>
          <a:bodyPr/>
          <a:lstStyle/>
          <a:p>
            <a:pPr algn="ctr"/>
            <a:r>
              <a:rPr lang="lt-LT" dirty="0">
                <a:latin typeface="Times New Roman" panose="02020603050405020304" pitchFamily="18" charset="0"/>
                <a:cs typeface="Times New Roman" panose="02020603050405020304" pitchFamily="18" charset="0"/>
              </a:rPr>
              <a:t>Vietos projektų finansavimo sąlyga </a:t>
            </a:r>
          </a:p>
        </p:txBody>
      </p:sp>
      <p:sp>
        <p:nvSpPr>
          <p:cNvPr id="3" name="Turinio vietos rezervavimo ženklas 2">
            <a:extLst>
              <a:ext uri="{FF2B5EF4-FFF2-40B4-BE49-F238E27FC236}">
                <a16:creationId xmlns:a16="http://schemas.microsoft.com/office/drawing/2014/main" id="{F8160363-C6DC-45C1-9612-0C0AC8CBC6CE}"/>
              </a:ext>
            </a:extLst>
          </p:cNvPr>
          <p:cNvSpPr>
            <a:spLocks noGrp="1"/>
          </p:cNvSpPr>
          <p:nvPr>
            <p:ph idx="1"/>
          </p:nvPr>
        </p:nvSpPr>
        <p:spPr>
          <a:xfrm>
            <a:off x="0" y="1229487"/>
            <a:ext cx="12192000" cy="6054571"/>
          </a:xfrm>
        </p:spPr>
        <p:txBody>
          <a:bodyPr/>
          <a:lstStyle/>
          <a:p>
            <a:r>
              <a:rPr lang="lt-LT" dirty="0">
                <a:latin typeface="Times New Roman" panose="02020603050405020304" pitchFamily="18" charset="0"/>
                <a:cs typeface="Times New Roman" panose="02020603050405020304" pitchFamily="18" charset="0"/>
              </a:rPr>
              <a:t>Parama teikiama Sutarties dėl Europos Sąjungos veikimo I priede išvardytiems produktams, išskyrus žvejybos ir akvakultūros produktus, perdirbti, rinkodarai ir (ar) plėtrai. Galutinis produktas gali būti ir ne nurodytas Sutarties dėl Europos Sąjungos veikimo I priede, tačiau skirtas maistui ir (ar) pašarams. Parama šiuo atveju yra skiriama, nepažeidžiant nereikšmingos (de </a:t>
            </a:r>
            <a:r>
              <a:rPr lang="lt-LT" dirty="0" err="1">
                <a:latin typeface="Times New Roman" panose="02020603050405020304" pitchFamily="18" charset="0"/>
                <a:cs typeface="Times New Roman" panose="02020603050405020304" pitchFamily="18" charset="0"/>
              </a:rPr>
              <a:t>minimis</a:t>
            </a:r>
            <a:r>
              <a:rPr lang="lt-LT" dirty="0">
                <a:latin typeface="Times New Roman" panose="02020603050405020304" pitchFamily="18" charset="0"/>
                <a:cs typeface="Times New Roman" panose="02020603050405020304" pitchFamily="18" charset="0"/>
              </a:rPr>
              <a:t>) valstybės pagalbos reglamento Nr. 1407/2013 nuostatų;</a:t>
            </a:r>
          </a:p>
          <a:p>
            <a:r>
              <a:rPr lang="lt-LT" dirty="0">
                <a:latin typeface="Times New Roman" panose="02020603050405020304" pitchFamily="18" charset="0"/>
                <a:cs typeface="Times New Roman" panose="02020603050405020304" pitchFamily="18" charset="0"/>
              </a:rPr>
              <a:t>Pajamos iš žemės ūkio produktų perdirbimo ir (arba) rinkodaros per 1 metus iki paramos paraiškos pateikimo turi sudaryti ne mažiau kaip 50 proc. ūkio subjekto pajamų (netaikoma naujai įsteigtiems pripažintiems žemės ūkio kooperatyvams, kurių visi nariai užsiima žemės ūkio veikla).</a:t>
            </a:r>
          </a:p>
        </p:txBody>
      </p:sp>
    </p:spTree>
    <p:extLst>
      <p:ext uri="{BB962C8B-B14F-4D97-AF65-F5344CB8AC3E}">
        <p14:creationId xmlns:p14="http://schemas.microsoft.com/office/powerpoint/2010/main" val="2166456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C87C09-BB66-42C7-A6D6-24B7DDCBE66D}"/>
              </a:ext>
            </a:extLst>
          </p:cNvPr>
          <p:cNvSpPr>
            <a:spLocks noGrp="1"/>
          </p:cNvSpPr>
          <p:nvPr>
            <p:ph type="title"/>
          </p:nvPr>
        </p:nvSpPr>
        <p:spPr>
          <a:xfrm>
            <a:off x="980243" y="-327333"/>
            <a:ext cx="10515600" cy="1325563"/>
          </a:xfrm>
        </p:spPr>
        <p:txBody>
          <a:bodyPr/>
          <a:lstStyle/>
          <a:p>
            <a:pPr algn="ctr"/>
            <a:r>
              <a:rPr lang="lt-LT" dirty="0">
                <a:latin typeface="Times New Roman" panose="02020603050405020304" pitchFamily="18" charset="0"/>
                <a:cs typeface="Times New Roman" panose="02020603050405020304" pitchFamily="18" charset="0"/>
              </a:rPr>
              <a:t>Vietos projekto vykdytojo įsipareigojimai</a:t>
            </a:r>
          </a:p>
        </p:txBody>
      </p:sp>
      <p:sp>
        <p:nvSpPr>
          <p:cNvPr id="3" name="Turinio vietos rezervavimo ženklas 2">
            <a:extLst>
              <a:ext uri="{FF2B5EF4-FFF2-40B4-BE49-F238E27FC236}">
                <a16:creationId xmlns:a16="http://schemas.microsoft.com/office/drawing/2014/main" id="{51BFB762-DA49-484A-B722-9AE71C5FD34E}"/>
              </a:ext>
            </a:extLst>
          </p:cNvPr>
          <p:cNvSpPr>
            <a:spLocks noGrp="1"/>
          </p:cNvSpPr>
          <p:nvPr>
            <p:ph idx="1"/>
          </p:nvPr>
        </p:nvSpPr>
        <p:spPr>
          <a:xfrm>
            <a:off x="97654" y="639192"/>
            <a:ext cx="12094346" cy="6218808"/>
          </a:xfrm>
        </p:spPr>
        <p:txBody>
          <a:bodyPr>
            <a:normAutofit fontScale="92500" lnSpcReduction="10000"/>
          </a:bodyPr>
          <a:lstStyle/>
          <a:p>
            <a:r>
              <a:rPr lang="lt-LT" dirty="0">
                <a:latin typeface="Times New Roman" panose="02020603050405020304" pitchFamily="18" charset="0"/>
                <a:cs typeface="Times New Roman" panose="02020603050405020304" pitchFamily="18" charset="0"/>
              </a:rPr>
              <a:t>Iki projekto įgyvendinimo pabaigos sukurti numatytas naujas darbo vietas, susijusias su projekto veikla, kuriai prašoma paramos, ir išlaikyti jas iki projekto kontrolės laikotarpio pabaigos. Naujos darbo vietos sukūrimo ir išlaikymo sąlygos nustatytos Projektų, įgyvendinamų pagal Lietuvos kaimo plėtros 2014 – 2020 metų programos priemones, rodiklio „Naujos darbo vietos sukūrimas ir išlaikymas“ pasiekimo vertinimo metodikoje, patvirtintoje Lietuvos respublikos žemės ūkio ministro 2017 m. lapkričio 9 d. įsakymu Nr. 3D-718 „Dėl projektų, įgyvendinamų pagal Lietuvos kaimo plėtros 2014 – 2020 metų programos priemones, rodiklio „Naujos darbo vietos sukūrimas ir išlaikymas“ pasiekimo vertinimo metodikos patvirtinimo“. </a:t>
            </a:r>
          </a:p>
          <a:p>
            <a:r>
              <a:rPr lang="lt-LT" dirty="0">
                <a:latin typeface="Times New Roman" panose="02020603050405020304" pitchFamily="18" charset="0"/>
                <a:cs typeface="Times New Roman" panose="02020603050405020304" pitchFamily="18" charset="0"/>
              </a:rPr>
              <a:t>Užtikrinti privalomų maisto tvarkymo subjektų pareigų, susijusių su maisto tvarkymo veikla, laikymąsi. Privalomos pareigos nustatytos Lietuvos higienos normoje HN 15:2005 „Maisto higiena“, patvirtintoje Lietuvos Respublikos sveikatos apsaugos ministro 2005 m. rugsėjo 1 d. įsakymu Nr. V-675 „Dėl Lietuvos higienos normos HN 15:2005 „Maisto higiena“ patvirtinimo“, Maisto tvarkymo subjektų patvirtinimo ir registravimo reikalavimuose, patvirtintuose Lietuvos Respublikos valstybinės maisto ir veterinarijos tarnybos direktoriaus 2008 m. spalio 15 d. įsakymu Nr. B1-527 „Dėl maisto tvarkymo subjektų patvirtinimo ir registravimo reikalavimų patvirtinimo“. </a:t>
            </a:r>
          </a:p>
        </p:txBody>
      </p:sp>
    </p:spTree>
    <p:extLst>
      <p:ext uri="{BB962C8B-B14F-4D97-AF65-F5344CB8AC3E}">
        <p14:creationId xmlns:p14="http://schemas.microsoft.com/office/powerpoint/2010/main" val="1480376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ntraštė 1">
            <a:extLst>
              <a:ext uri="{FF2B5EF4-FFF2-40B4-BE49-F238E27FC236}">
                <a16:creationId xmlns:a16="http://schemas.microsoft.com/office/drawing/2014/main" id="{374D9318-DDAD-4537-9D26-7CF9CF6B5F20}"/>
              </a:ext>
            </a:extLst>
          </p:cNvPr>
          <p:cNvSpPr>
            <a:spLocks noGrp="1"/>
          </p:cNvSpPr>
          <p:nvPr>
            <p:ph type="ctrTitle"/>
          </p:nvPr>
        </p:nvSpPr>
        <p:spPr>
          <a:xfrm>
            <a:off x="1752600" y="2514600"/>
            <a:ext cx="8915400" cy="2286000"/>
          </a:xfrm>
        </p:spPr>
        <p:txBody>
          <a:bodyPr/>
          <a:lstStyle/>
          <a:p>
            <a:pPr eaLnBrk="1" hangingPunct="1"/>
            <a:br>
              <a:rPr lang="lt-LT" altLang="lt-LT" sz="2800"/>
            </a:br>
            <a:br>
              <a:rPr lang="lt-LT" altLang="lt-LT" sz="2800"/>
            </a:br>
            <a:br>
              <a:rPr lang="lt-LT" altLang="lt-LT" sz="2800"/>
            </a:br>
            <a:endParaRPr lang="lt-LT" altLang="lt-LT" sz="2800"/>
          </a:p>
        </p:txBody>
      </p:sp>
      <p:sp>
        <p:nvSpPr>
          <p:cNvPr id="3" name="Paantraštė 2">
            <a:extLst>
              <a:ext uri="{FF2B5EF4-FFF2-40B4-BE49-F238E27FC236}">
                <a16:creationId xmlns:a16="http://schemas.microsoft.com/office/drawing/2014/main" id="{C774B9A7-7DDE-4713-8D04-43678C5FE6C2}"/>
              </a:ext>
            </a:extLst>
          </p:cNvPr>
          <p:cNvSpPr>
            <a:spLocks noGrp="1"/>
          </p:cNvSpPr>
          <p:nvPr>
            <p:ph type="subTitle" idx="1"/>
          </p:nvPr>
        </p:nvSpPr>
        <p:spPr>
          <a:xfrm>
            <a:off x="2971800" y="4572000"/>
            <a:ext cx="6477000" cy="990600"/>
          </a:xfrm>
        </p:spPr>
        <p:txBody>
          <a:bodyPr rtlCol="0">
            <a:normAutofit/>
          </a:bodyPr>
          <a:lstStyle/>
          <a:p>
            <a:pPr eaLnBrk="1" fontAlgn="auto" hangingPunct="1">
              <a:spcAft>
                <a:spcPts val="0"/>
              </a:spcAft>
              <a:defRPr/>
            </a:pPr>
            <a:endParaRPr lang="lt-LT" dirty="0"/>
          </a:p>
          <a:p>
            <a:pPr eaLnBrk="1" fontAlgn="auto" hangingPunct="1">
              <a:spcAft>
                <a:spcPts val="0"/>
              </a:spcAft>
              <a:defRPr/>
            </a:pPr>
            <a:endParaRPr lang="lt-LT" dirty="0"/>
          </a:p>
        </p:txBody>
      </p:sp>
      <p:pic>
        <p:nvPicPr>
          <p:cNvPr id="24580" name="Picture 3">
            <a:extLst>
              <a:ext uri="{FF2B5EF4-FFF2-40B4-BE49-F238E27FC236}">
                <a16:creationId xmlns:a16="http://schemas.microsoft.com/office/drawing/2014/main" id="{6FEC45F1-4052-45DB-9B41-E34E33172A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0" y="214314"/>
            <a:ext cx="264795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
            <a:extLst>
              <a:ext uri="{FF2B5EF4-FFF2-40B4-BE49-F238E27FC236}">
                <a16:creationId xmlns:a16="http://schemas.microsoft.com/office/drawing/2014/main" id="{5FE17AF5-71AC-4EB4-A4C8-64D3018CCC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0314" y="214313"/>
            <a:ext cx="1038225"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2" descr="Lietuvos LEADER logo RGB 900x1200px">
            <a:extLst>
              <a:ext uri="{FF2B5EF4-FFF2-40B4-BE49-F238E27FC236}">
                <a16:creationId xmlns:a16="http://schemas.microsoft.com/office/drawing/2014/main" id="{700002ED-28F7-43F6-9E13-FCBDC4C0A2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1875" y="214313"/>
            <a:ext cx="85725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1" descr="vvg3">
            <a:extLst>
              <a:ext uri="{FF2B5EF4-FFF2-40B4-BE49-F238E27FC236}">
                <a16:creationId xmlns:a16="http://schemas.microsoft.com/office/drawing/2014/main" id="{B4A6A0AD-3B73-4F42-B20E-061196629F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13814" t="10811" r="6908" b="9911"/>
          <a:stretch>
            <a:fillRect/>
          </a:stretch>
        </p:blipFill>
        <p:spPr bwMode="auto">
          <a:xfrm>
            <a:off x="8310563" y="2857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4" name="Content Placeholder 3">
            <a:extLst>
              <a:ext uri="{FF2B5EF4-FFF2-40B4-BE49-F238E27FC236}">
                <a16:creationId xmlns:a16="http://schemas.microsoft.com/office/drawing/2014/main" id="{CBA2DF8F-FD3A-4265-A2F3-60A1DD3705F5}"/>
              </a:ext>
            </a:extLst>
          </p:cNvPr>
          <p:cNvSpPr txBox="1">
            <a:spLocks/>
          </p:cNvSpPr>
          <p:nvPr/>
        </p:nvSpPr>
        <p:spPr bwMode="auto">
          <a:xfrm>
            <a:off x="304800" y="1500188"/>
            <a:ext cx="12279086" cy="520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0" fontAlgn="base" hangingPunct="0">
              <a:spcBef>
                <a:spcPct val="20000"/>
              </a:spcBef>
              <a:spcAft>
                <a:spcPct val="0"/>
              </a:spcAft>
            </a:pPr>
            <a:r>
              <a:rPr lang="lt-LT" altLang="lt-LT" sz="2800" b="1" dirty="0">
                <a:solidFill>
                  <a:prstClr val="black"/>
                </a:solidFill>
                <a:latin typeface="Times New Roman" panose="02020603050405020304" pitchFamily="18" charset="0"/>
                <a:cs typeface="Times New Roman" panose="02020603050405020304" pitchFamily="18" charset="0"/>
              </a:rPr>
              <a:t>Šiaurės vakarų Lietuvos vietos veiklos grupės buveinė </a:t>
            </a:r>
            <a:br>
              <a:rPr lang="lt-LT" altLang="lt-LT" sz="2800" dirty="0">
                <a:solidFill>
                  <a:prstClr val="black"/>
                </a:solidFill>
                <a:latin typeface="Times New Roman" panose="02020603050405020304" pitchFamily="18" charset="0"/>
                <a:cs typeface="Times New Roman" panose="02020603050405020304" pitchFamily="18" charset="0"/>
              </a:rPr>
            </a:br>
            <a:r>
              <a:rPr lang="lt-LT" altLang="lt-LT" sz="2800" dirty="0">
                <a:solidFill>
                  <a:prstClr val="black"/>
                </a:solidFill>
                <a:latin typeface="Times New Roman" panose="02020603050405020304" pitchFamily="18" charset="0"/>
                <a:cs typeface="Times New Roman" panose="02020603050405020304" pitchFamily="18" charset="0"/>
              </a:rPr>
              <a:t>Juridinių asmenų registras 300053760</a:t>
            </a:r>
            <a:br>
              <a:rPr lang="lt-LT" altLang="lt-LT" sz="2800" dirty="0">
                <a:solidFill>
                  <a:prstClr val="black"/>
                </a:solidFill>
                <a:latin typeface="Times New Roman" panose="02020603050405020304" pitchFamily="18" charset="0"/>
                <a:cs typeface="Times New Roman" panose="02020603050405020304" pitchFamily="18" charset="0"/>
              </a:rPr>
            </a:br>
            <a:r>
              <a:rPr lang="lt-LT" altLang="lt-LT" sz="2800" dirty="0">
                <a:solidFill>
                  <a:prstClr val="black"/>
                </a:solidFill>
                <a:latin typeface="Times New Roman" panose="02020603050405020304" pitchFamily="18" charset="0"/>
                <a:cs typeface="Times New Roman" panose="02020603050405020304" pitchFamily="18" charset="0"/>
              </a:rPr>
              <a:t>Laisvės g. 39 – 1 (102 kab., 103 kab.) 89225 Mažeikiai</a:t>
            </a:r>
          </a:p>
          <a:p>
            <a:pPr algn="ctr" eaLnBrk="0" fontAlgn="base" hangingPunct="0">
              <a:spcBef>
                <a:spcPct val="20000"/>
              </a:spcBef>
              <a:spcAft>
                <a:spcPct val="0"/>
              </a:spcAft>
            </a:pPr>
            <a:endParaRPr lang="lt-LT" altLang="lt-LT" sz="2800" b="1" dirty="0">
              <a:solidFill>
                <a:prstClr val="black"/>
              </a:solidFill>
              <a:latin typeface="Times New Roman" panose="02020603050405020304" pitchFamily="18" charset="0"/>
              <a:cs typeface="Times New Roman" panose="02020603050405020304" pitchFamily="18" charset="0"/>
            </a:endParaRPr>
          </a:p>
          <a:p>
            <a:pPr algn="ctr" eaLnBrk="0" fontAlgn="base" hangingPunct="0">
              <a:spcBef>
                <a:spcPct val="20000"/>
              </a:spcBef>
              <a:spcAft>
                <a:spcPct val="0"/>
              </a:spcAft>
            </a:pPr>
            <a:r>
              <a:rPr lang="lt-LT" altLang="lt-LT" sz="2800" b="1" dirty="0">
                <a:solidFill>
                  <a:prstClr val="black"/>
                </a:solidFill>
                <a:latin typeface="Times New Roman" panose="02020603050405020304" pitchFamily="18" charset="0"/>
                <a:cs typeface="Times New Roman" panose="02020603050405020304" pitchFamily="18" charset="0"/>
              </a:rPr>
              <a:t>Šiaurės vakarų Lietuvos vietos veiklos grupės </a:t>
            </a:r>
            <a:r>
              <a:rPr lang="en-US" altLang="lt-LT" sz="2800" b="1" dirty="0" err="1">
                <a:solidFill>
                  <a:prstClr val="black"/>
                </a:solidFill>
                <a:latin typeface="Times New Roman" panose="02020603050405020304" pitchFamily="18" charset="0"/>
                <a:cs typeface="Times New Roman" panose="02020603050405020304" pitchFamily="18" charset="0"/>
              </a:rPr>
              <a:t>administracija</a:t>
            </a:r>
            <a:endParaRPr lang="lt-LT" altLang="lt-LT" sz="2800" dirty="0">
              <a:solidFill>
                <a:prstClr val="black"/>
              </a:solidFill>
              <a:latin typeface="Times New Roman" panose="02020603050405020304" pitchFamily="18" charset="0"/>
              <a:cs typeface="Times New Roman" panose="02020603050405020304" pitchFamily="18" charset="0"/>
            </a:endParaRPr>
          </a:p>
          <a:p>
            <a:pPr algn="ctr" eaLnBrk="0" fontAlgn="base" hangingPunct="0">
              <a:spcBef>
                <a:spcPct val="20000"/>
              </a:spcBef>
              <a:spcAft>
                <a:spcPct val="0"/>
              </a:spcAft>
              <a:buFont typeface="Arial" panose="020B0604020202020204" pitchFamily="34" charset="0"/>
              <a:buChar char="•"/>
            </a:pPr>
            <a:r>
              <a:rPr lang="en-US" altLang="lt-LT" sz="2800" dirty="0">
                <a:solidFill>
                  <a:prstClr val="black"/>
                </a:solidFill>
                <a:latin typeface="Times New Roman" panose="02020603050405020304" pitchFamily="18" charset="0"/>
                <a:cs typeface="Times New Roman" panose="02020603050405020304" pitchFamily="18" charset="0"/>
              </a:rPr>
              <a:t>M</a:t>
            </a:r>
            <a:r>
              <a:rPr lang="lt-LT" altLang="lt-LT" sz="2800" dirty="0" err="1">
                <a:solidFill>
                  <a:prstClr val="black"/>
                </a:solidFill>
                <a:latin typeface="Times New Roman" panose="02020603050405020304" pitchFamily="18" charset="0"/>
                <a:cs typeface="Times New Roman" panose="02020603050405020304" pitchFamily="18" charset="0"/>
              </a:rPr>
              <a:t>ob</a:t>
            </a:r>
            <a:r>
              <a:rPr lang="lt-LT" altLang="lt-LT" sz="2800" dirty="0">
                <a:solidFill>
                  <a:prstClr val="black"/>
                </a:solidFill>
                <a:latin typeface="Times New Roman" panose="02020603050405020304" pitchFamily="18" charset="0"/>
                <a:cs typeface="Times New Roman" panose="02020603050405020304" pitchFamily="18" charset="0"/>
              </a:rPr>
              <a:t>.: 8 618 51199, </a:t>
            </a:r>
            <a:r>
              <a:rPr lang="en-US" altLang="lt-LT" sz="2800" dirty="0">
                <a:solidFill>
                  <a:prstClr val="black"/>
                </a:solidFill>
                <a:latin typeface="Times New Roman" panose="02020603050405020304" pitchFamily="18" charset="0"/>
                <a:cs typeface="Times New Roman" panose="02020603050405020304" pitchFamily="18" charset="0"/>
              </a:rPr>
              <a:t>8 673 47349</a:t>
            </a:r>
            <a:r>
              <a:rPr lang="lt-LT" altLang="lt-LT" sz="2800" dirty="0">
                <a:solidFill>
                  <a:prstClr val="black"/>
                </a:solidFill>
                <a:latin typeface="Times New Roman" panose="02020603050405020304" pitchFamily="18" charset="0"/>
                <a:cs typeface="Times New Roman" panose="02020603050405020304" pitchFamily="18" charset="0"/>
              </a:rPr>
              <a:t> </a:t>
            </a:r>
          </a:p>
          <a:p>
            <a:pPr algn="ctr" eaLnBrk="0" fontAlgn="base" hangingPunct="0">
              <a:spcBef>
                <a:spcPct val="20000"/>
              </a:spcBef>
              <a:spcAft>
                <a:spcPct val="0"/>
              </a:spcAft>
            </a:pPr>
            <a:r>
              <a:rPr lang="lt-LT" altLang="lt-LT" sz="2800" dirty="0">
                <a:solidFill>
                  <a:prstClr val="black"/>
                </a:solidFill>
                <a:latin typeface="Times New Roman" panose="02020603050405020304" pitchFamily="18" charset="0"/>
                <a:cs typeface="Times New Roman" panose="02020603050405020304" pitchFamily="18" charset="0"/>
              </a:rPr>
              <a:t>		</a:t>
            </a:r>
          </a:p>
          <a:p>
            <a:pPr algn="ctr" eaLnBrk="0" fontAlgn="base" hangingPunct="0">
              <a:spcBef>
                <a:spcPct val="20000"/>
              </a:spcBef>
              <a:spcAft>
                <a:spcPct val="0"/>
              </a:spcAft>
              <a:buFont typeface="Arial" panose="020B0604020202020204" pitchFamily="34" charset="0"/>
              <a:buChar char="•"/>
            </a:pPr>
            <a:r>
              <a:rPr lang="lt-LT" altLang="lt-LT" sz="2800" dirty="0" err="1">
                <a:solidFill>
                  <a:prstClr val="black"/>
                </a:solidFill>
                <a:latin typeface="Times New Roman" panose="02020603050405020304" pitchFamily="18" charset="0"/>
                <a:cs typeface="Times New Roman" panose="02020603050405020304" pitchFamily="18" charset="0"/>
              </a:rPr>
              <a:t>El.paštas</a:t>
            </a:r>
            <a:r>
              <a:rPr lang="lt-LT" altLang="lt-LT" sz="2800" dirty="0">
                <a:solidFill>
                  <a:prstClr val="black"/>
                </a:solidFill>
                <a:latin typeface="Times New Roman" panose="02020603050405020304" pitchFamily="18" charset="0"/>
                <a:cs typeface="Times New Roman" panose="02020603050405020304" pitchFamily="18" charset="0"/>
              </a:rPr>
              <a:t>:</a:t>
            </a:r>
            <a:r>
              <a:rPr lang="en-US" altLang="lt-LT" sz="2800" dirty="0">
                <a:solidFill>
                  <a:prstClr val="black"/>
                </a:solidFill>
                <a:latin typeface="Times New Roman" panose="02020603050405020304" pitchFamily="18" charset="0"/>
                <a:cs typeface="Times New Roman" panose="02020603050405020304" pitchFamily="18" charset="0"/>
              </a:rPr>
              <a:t> </a:t>
            </a:r>
            <a:r>
              <a:rPr lang="en-US" altLang="lt-LT" sz="2800" dirty="0">
                <a:solidFill>
                  <a:prstClr val="black"/>
                </a:solidFill>
                <a:latin typeface="Times New Roman" panose="02020603050405020304" pitchFamily="18" charset="0"/>
                <a:cs typeface="Times New Roman" panose="02020603050405020304" pitchFamily="18" charset="0"/>
                <a:hlinkClick r:id="rId7"/>
              </a:rPr>
              <a:t>svlvvg@gmail.com</a:t>
            </a:r>
            <a:endParaRPr lang="lt-LT" altLang="lt-LT" sz="2800" dirty="0">
              <a:solidFill>
                <a:prstClr val="black"/>
              </a:solidFill>
              <a:latin typeface="Times New Roman" panose="02020603050405020304" pitchFamily="18" charset="0"/>
              <a:cs typeface="Times New Roman" panose="02020603050405020304" pitchFamily="18" charset="0"/>
            </a:endParaRPr>
          </a:p>
          <a:p>
            <a:pPr algn="ctr" eaLnBrk="0" fontAlgn="base" hangingPunct="0">
              <a:spcBef>
                <a:spcPct val="20000"/>
              </a:spcBef>
              <a:spcAft>
                <a:spcPct val="0"/>
              </a:spcAft>
              <a:buFont typeface="Arial" panose="020B0604020202020204" pitchFamily="34" charset="0"/>
              <a:buChar char="•"/>
            </a:pPr>
            <a:r>
              <a:rPr lang="lt-LT" altLang="lt-LT" sz="2800" dirty="0">
                <a:solidFill>
                  <a:prstClr val="black"/>
                </a:solidFill>
                <a:latin typeface="Times New Roman" panose="02020603050405020304" pitchFamily="18" charset="0"/>
                <a:cs typeface="Times New Roman" panose="02020603050405020304" pitchFamily="18" charset="0"/>
              </a:rPr>
              <a:t>Interneto svetainė </a:t>
            </a:r>
            <a:r>
              <a:rPr lang="lt-LT" altLang="lt-LT" sz="2800" dirty="0">
                <a:solidFill>
                  <a:prstClr val="black"/>
                </a:solidFill>
                <a:latin typeface="Times New Roman" panose="02020603050405020304" pitchFamily="18" charset="0"/>
                <a:cs typeface="Times New Roman" panose="02020603050405020304" pitchFamily="18" charset="0"/>
                <a:hlinkClick r:id="rId8"/>
              </a:rPr>
              <a:t>www.svlvvg.lt</a:t>
            </a:r>
            <a:r>
              <a:rPr lang="lt-LT" altLang="lt-LT" sz="2800" dirty="0">
                <a:solidFill>
                  <a:prstClr val="black"/>
                </a:solidFill>
                <a:latin typeface="Times New Roman" panose="02020603050405020304" pitchFamily="18" charset="0"/>
                <a:cs typeface="Times New Roman" panose="02020603050405020304" pitchFamily="18" charset="0"/>
              </a:rPr>
              <a:t> </a:t>
            </a:r>
          </a:p>
          <a:p>
            <a:pPr eaLnBrk="0" fontAlgn="base" hangingPunct="0">
              <a:spcBef>
                <a:spcPct val="20000"/>
              </a:spcBef>
              <a:spcAft>
                <a:spcPct val="0"/>
              </a:spcAft>
              <a:buFont typeface="Arial" panose="020B0604020202020204" pitchFamily="34" charset="0"/>
              <a:buChar char="•"/>
            </a:pPr>
            <a:endParaRPr lang="lt-LT" altLang="lt-LT" sz="24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9288536-AA30-480C-9950-4B1A4214DD32}"/>
              </a:ext>
            </a:extLst>
          </p:cNvPr>
          <p:cNvSpPr>
            <a:spLocks noGrp="1"/>
          </p:cNvSpPr>
          <p:nvPr>
            <p:ph type="title"/>
          </p:nvPr>
        </p:nvSpPr>
        <p:spPr>
          <a:xfrm>
            <a:off x="0" y="-196349"/>
            <a:ext cx="12192000" cy="1325563"/>
          </a:xfrm>
        </p:spPr>
        <p:txBody>
          <a:bodyPr/>
          <a:lstStyle/>
          <a:p>
            <a:pPr algn="ctr"/>
            <a:r>
              <a:rPr lang="lt-LT" b="1" dirty="0">
                <a:latin typeface="Times New Roman" panose="02020603050405020304" pitchFamily="18" charset="0"/>
                <a:cs typeface="Times New Roman" panose="02020603050405020304" pitchFamily="18" charset="0"/>
              </a:rPr>
              <a:t>„INVESTICIJOS Į MATERIALŲJĮ TURTĄ“ </a:t>
            </a:r>
          </a:p>
        </p:txBody>
      </p:sp>
      <p:sp>
        <p:nvSpPr>
          <p:cNvPr id="3" name="Turinio vietos rezervavimo ženklas 2">
            <a:extLst>
              <a:ext uri="{FF2B5EF4-FFF2-40B4-BE49-F238E27FC236}">
                <a16:creationId xmlns:a16="http://schemas.microsoft.com/office/drawing/2014/main" id="{F3D8531A-6CC1-444C-86E2-0F44988255E9}"/>
              </a:ext>
            </a:extLst>
          </p:cNvPr>
          <p:cNvSpPr>
            <a:spLocks noGrp="1"/>
          </p:cNvSpPr>
          <p:nvPr>
            <p:ph idx="1"/>
          </p:nvPr>
        </p:nvSpPr>
        <p:spPr>
          <a:xfrm>
            <a:off x="0" y="802105"/>
            <a:ext cx="12192000" cy="6055895"/>
          </a:xfrm>
        </p:spPr>
        <p:txBody>
          <a:bodyPr>
            <a:normAutofit fontScale="92500" lnSpcReduction="20000"/>
          </a:bodyPr>
          <a:lstStyle/>
          <a:p>
            <a:pPr algn="just"/>
            <a:endParaRPr lang="lt-LT" b="1" dirty="0">
              <a:latin typeface="Times New Roman" panose="02020603050405020304" pitchFamily="18" charset="0"/>
              <a:cs typeface="Times New Roman" panose="02020603050405020304" pitchFamily="18" charset="0"/>
            </a:endParaRPr>
          </a:p>
          <a:p>
            <a:pPr algn="just"/>
            <a:r>
              <a:rPr lang="lt-LT" b="1" dirty="0">
                <a:latin typeface="Times New Roman" panose="02020603050405020304" pitchFamily="18" charset="0"/>
                <a:cs typeface="Times New Roman" panose="02020603050405020304" pitchFamily="18" charset="0"/>
              </a:rPr>
              <a:t>Projekto tikslas: </a:t>
            </a:r>
            <a:r>
              <a:rPr lang="lt-LT" dirty="0">
                <a:latin typeface="Times New Roman" panose="02020603050405020304" pitchFamily="18" charset="0"/>
                <a:cs typeface="Times New Roman" panose="02020603050405020304" pitchFamily="18" charset="0"/>
              </a:rPr>
              <a:t>Siekti aukštesnės pridėtinės vertės kūrimo, perdirbant žemės ūkio produktus, ieškant naujų rinkų, diegiant inovacijas ir naujas technologijas.</a:t>
            </a:r>
          </a:p>
          <a:p>
            <a:pPr algn="just"/>
            <a:r>
              <a:rPr lang="lt-LT" b="1" dirty="0">
                <a:latin typeface="Times New Roman" panose="02020603050405020304" pitchFamily="18" charset="0"/>
                <a:cs typeface="Times New Roman" panose="02020603050405020304" pitchFamily="18" charset="0"/>
              </a:rPr>
              <a:t>Parama teikiama: </a:t>
            </a:r>
            <a:r>
              <a:rPr lang="lt-LT" dirty="0">
                <a:latin typeface="Times New Roman" panose="02020603050405020304" pitchFamily="18" charset="0"/>
                <a:cs typeface="Times New Roman" panose="02020603050405020304" pitchFamily="18" charset="0"/>
              </a:rPr>
              <a:t>Parama teikiama Sutarties dėl Europos Sąjungos veikimo I priede išvardytiems žemės ūkio produktams, išskyrus žvejybos ir akvakultūros produktus, perdirbti, rinkodarai ir (ar) plėtrai skatinamas didesnės pridėtinės vertės produktų kūrimas ir jų eksportas. </a:t>
            </a:r>
          </a:p>
          <a:p>
            <a:pPr algn="just"/>
            <a:r>
              <a:rPr lang="lt-LT" b="1" dirty="0">
                <a:latin typeface="Times New Roman" panose="02020603050405020304" pitchFamily="18" charset="0"/>
                <a:cs typeface="Times New Roman" panose="02020603050405020304" pitchFamily="18" charset="0"/>
              </a:rPr>
              <a:t>Parama skiriama: </a:t>
            </a:r>
            <a:r>
              <a:rPr lang="lt-LT" dirty="0">
                <a:latin typeface="Times New Roman" panose="02020603050405020304" pitchFamily="18" charset="0"/>
                <a:cs typeface="Times New Roman" panose="02020603050405020304" pitchFamily="18" charset="0"/>
              </a:rPr>
              <a:t>žemės ūkio produktams perdirbti, inovacijoms, naujoms technologijoms bei procesams diegti, siekiant sukurti naujus ir (arba) aukštesnės pridėtinės vertės, geresnės kokybės produktus; žemės ūkio produktų rinkodarai, ypač susijusiai su naujomis rinkomis, trumpomis tiekimo grandinėmis ir (arba) plėtrai, darbo vietų kūrimui, ypač asmenims iki 40 m.</a:t>
            </a:r>
          </a:p>
          <a:p>
            <a:pPr algn="just"/>
            <a:r>
              <a:rPr lang="lt-LT" b="1" dirty="0">
                <a:latin typeface="Times New Roman" panose="02020603050405020304" pitchFamily="18" charset="0"/>
                <a:cs typeface="Times New Roman" panose="02020603050405020304" pitchFamily="18" charset="0"/>
              </a:rPr>
              <a:t>TINKAMI FINANSAVIMO ŠALTINIAI:</a:t>
            </a:r>
          </a:p>
          <a:p>
            <a:pPr marL="0" indent="0" algn="just">
              <a:buNone/>
            </a:pPr>
            <a:r>
              <a:rPr lang="lt-LT" dirty="0">
                <a:latin typeface="Times New Roman" panose="02020603050405020304" pitchFamily="18" charset="0"/>
                <a:cs typeface="Times New Roman" panose="02020603050405020304" pitchFamily="18" charset="0"/>
              </a:rPr>
              <a:t>1. nuosavomis piniginėmis lėšomis;</a:t>
            </a:r>
          </a:p>
          <a:p>
            <a:pPr marL="0" indent="0" algn="just">
              <a:buNone/>
            </a:pPr>
            <a:r>
              <a:rPr lang="lt-LT" dirty="0">
                <a:latin typeface="Times New Roman" panose="02020603050405020304" pitchFamily="18" charset="0"/>
                <a:cs typeface="Times New Roman" panose="02020603050405020304" pitchFamily="18" charset="0"/>
              </a:rPr>
              <a:t>2. skolintomis lėšomis;</a:t>
            </a:r>
          </a:p>
          <a:p>
            <a:pPr marL="0" indent="0" algn="just">
              <a:buNone/>
            </a:pPr>
            <a:r>
              <a:rPr lang="lt-LT" dirty="0">
                <a:latin typeface="Times New Roman" panose="02020603050405020304" pitchFamily="18" charset="0"/>
                <a:cs typeface="Times New Roman" panose="02020603050405020304" pitchFamily="18" charset="0"/>
              </a:rPr>
              <a:t>3. pareiškėjo iš vietos projekte numatytos vykdyti veiklos gautinos lėšos;</a:t>
            </a:r>
          </a:p>
          <a:p>
            <a:pPr marL="0" indent="0" algn="just">
              <a:buNone/>
            </a:pPr>
            <a:r>
              <a:rPr lang="lt-LT" dirty="0">
                <a:latin typeface="Times New Roman" panose="02020603050405020304" pitchFamily="18" charset="0"/>
                <a:cs typeface="Times New Roman" panose="02020603050405020304" pitchFamily="18" charset="0"/>
              </a:rPr>
              <a:t>4. gautinos paramos lėšos, kai vietos projektas įgyvendinamas ne vienu etapu.</a:t>
            </a:r>
          </a:p>
          <a:p>
            <a:pPr algn="just"/>
            <a:endParaRPr lang="lt-LT" dirty="0">
              <a:latin typeface="Times New Roman" panose="02020603050405020304" pitchFamily="18" charset="0"/>
              <a:cs typeface="Times New Roman" panose="02020603050405020304" pitchFamily="18" charset="0"/>
            </a:endParaRPr>
          </a:p>
          <a:p>
            <a:pPr algn="just"/>
            <a:endParaRPr lang="lt-L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67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1806052-E112-4E72-8938-69BE48E150A5}"/>
              </a:ext>
            </a:extLst>
          </p:cNvPr>
          <p:cNvSpPr>
            <a:spLocks noGrp="1"/>
          </p:cNvSpPr>
          <p:nvPr>
            <p:ph type="title"/>
          </p:nvPr>
        </p:nvSpPr>
        <p:spPr>
          <a:xfrm>
            <a:off x="0" y="535894"/>
            <a:ext cx="12729027" cy="1956135"/>
          </a:xfrm>
        </p:spPr>
        <p:txBody>
          <a:bodyPr>
            <a:normAutofit fontScale="90000"/>
          </a:bodyPr>
          <a:lstStyle/>
          <a:p>
            <a:pPr algn="ct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Kvietimui skiriama: 195 238,00Eur</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1 projektui paramos suma negali viršyti: 65 079,33Eur</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Pareiškėjas: labai maža įmonė</a:t>
            </a:r>
            <a:br>
              <a:rPr lang="lt-LT" dirty="0">
                <a:latin typeface="Times New Roman" panose="02020603050405020304" pitchFamily="18" charset="0"/>
                <a:cs typeface="Times New Roman" panose="02020603050405020304" pitchFamily="18" charset="0"/>
              </a:rPr>
            </a:br>
            <a:br>
              <a:rPr lang="lt-LT" dirty="0">
                <a:latin typeface="Times New Roman" panose="02020603050405020304" pitchFamily="18" charset="0"/>
                <a:cs typeface="Times New Roman" panose="02020603050405020304" pitchFamily="18" charset="0"/>
              </a:rPr>
            </a:br>
            <a:br>
              <a:rPr lang="lt-LT" dirty="0">
                <a:latin typeface="Times New Roman" panose="02020603050405020304" pitchFamily="18" charset="0"/>
                <a:cs typeface="Times New Roman" panose="02020603050405020304" pitchFamily="18" charset="0"/>
              </a:rPr>
            </a:br>
            <a:endParaRPr lang="lt-LT" dirty="0">
              <a:latin typeface="Times New Roman" panose="02020603050405020304" pitchFamily="18" charset="0"/>
              <a:cs typeface="Times New Roman" panose="02020603050405020304" pitchFamily="18" charset="0"/>
            </a:endParaRPr>
          </a:p>
        </p:txBody>
      </p:sp>
      <p:graphicFrame>
        <p:nvGraphicFramePr>
          <p:cNvPr id="9" name="Turinio vietos rezervavimo ženklas 8">
            <a:extLst>
              <a:ext uri="{FF2B5EF4-FFF2-40B4-BE49-F238E27FC236}">
                <a16:creationId xmlns:a16="http://schemas.microsoft.com/office/drawing/2014/main" id="{05E9F687-E76C-4816-A72D-9FBC237C8DEF}"/>
              </a:ext>
            </a:extLst>
          </p:cNvPr>
          <p:cNvGraphicFramePr>
            <a:graphicFrameLocks noGrp="1"/>
          </p:cNvGraphicFramePr>
          <p:nvPr>
            <p:ph idx="1"/>
            <p:extLst>
              <p:ext uri="{D42A27DB-BD31-4B8C-83A1-F6EECF244321}">
                <p14:modId xmlns:p14="http://schemas.microsoft.com/office/powerpoint/2010/main" val="4140815310"/>
              </p:ext>
            </p:extLst>
          </p:nvPr>
        </p:nvGraphicFramePr>
        <p:xfrm>
          <a:off x="0" y="1652338"/>
          <a:ext cx="12192000" cy="5205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28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41D5A39-05F0-47C0-AF40-1B2C8BC26790}"/>
              </a:ext>
            </a:extLst>
          </p:cNvPr>
          <p:cNvSpPr>
            <a:spLocks noGrp="1"/>
          </p:cNvSpPr>
          <p:nvPr>
            <p:ph type="title"/>
          </p:nvPr>
        </p:nvSpPr>
        <p:spPr>
          <a:xfrm>
            <a:off x="0" y="240131"/>
            <a:ext cx="12304295" cy="1325563"/>
          </a:xfrm>
        </p:spPr>
        <p:txBody>
          <a:bodyPr>
            <a:normAutofit fontScale="90000"/>
          </a:bodyPr>
          <a:lstStyle/>
          <a:p>
            <a:pPr algn="ctr"/>
            <a:r>
              <a:rPr lang="lt-LT" b="1" dirty="0">
                <a:latin typeface="Times New Roman" panose="02020603050405020304" pitchFamily="18" charset="0"/>
                <a:cs typeface="Times New Roman" panose="02020603050405020304" pitchFamily="18" charset="0"/>
              </a:rPr>
              <a:t>Kvietimui skiriama: 195 238,00Eur</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1 projektui paramos suma negali viršyti: 65 079,33Eur</a:t>
            </a:r>
            <a:br>
              <a:rPr lang="lt-LT" b="1" dirty="0">
                <a:latin typeface="Times New Roman" panose="02020603050405020304" pitchFamily="18" charset="0"/>
                <a:cs typeface="Times New Roman" panose="02020603050405020304" pitchFamily="18" charset="0"/>
              </a:rPr>
            </a:br>
            <a:r>
              <a:rPr lang="lt-LT" b="1" dirty="0">
                <a:latin typeface="Times New Roman" panose="02020603050405020304" pitchFamily="18" charset="0"/>
                <a:cs typeface="Times New Roman" panose="02020603050405020304" pitchFamily="18" charset="0"/>
              </a:rPr>
              <a:t>Pareiškėjas:  maža įmonė, vidutinė įmonė</a:t>
            </a:r>
          </a:p>
        </p:txBody>
      </p:sp>
      <p:sp>
        <p:nvSpPr>
          <p:cNvPr id="6" name="Turinio vietos rezervavimo ženklas 5">
            <a:extLst>
              <a:ext uri="{FF2B5EF4-FFF2-40B4-BE49-F238E27FC236}">
                <a16:creationId xmlns:a16="http://schemas.microsoft.com/office/drawing/2014/main" id="{9A506334-0632-4CA8-8659-E39AAF327E72}"/>
              </a:ext>
            </a:extLst>
          </p:cNvPr>
          <p:cNvSpPr>
            <a:spLocks noGrp="1"/>
          </p:cNvSpPr>
          <p:nvPr>
            <p:ph idx="1"/>
          </p:nvPr>
        </p:nvSpPr>
        <p:spPr/>
        <p:txBody>
          <a:bodyPr/>
          <a:lstStyle/>
          <a:p>
            <a:endParaRPr lang="lt-LT"/>
          </a:p>
        </p:txBody>
      </p:sp>
      <p:graphicFrame>
        <p:nvGraphicFramePr>
          <p:cNvPr id="7" name="Turinio vietos rezervavimo ženklas 8">
            <a:extLst>
              <a:ext uri="{FF2B5EF4-FFF2-40B4-BE49-F238E27FC236}">
                <a16:creationId xmlns:a16="http://schemas.microsoft.com/office/drawing/2014/main" id="{1117E10B-3A76-4CAD-8AE0-36F4B55946BD}"/>
              </a:ext>
            </a:extLst>
          </p:cNvPr>
          <p:cNvGraphicFramePr>
            <a:graphicFrameLocks/>
          </p:cNvGraphicFramePr>
          <p:nvPr>
            <p:extLst>
              <p:ext uri="{D42A27DB-BD31-4B8C-83A1-F6EECF244321}">
                <p14:modId xmlns:p14="http://schemas.microsoft.com/office/powerpoint/2010/main" val="945346014"/>
              </p:ext>
            </p:extLst>
          </p:nvPr>
        </p:nvGraphicFramePr>
        <p:xfrm>
          <a:off x="0" y="1652338"/>
          <a:ext cx="12192000" cy="5205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747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2D8CEE3-D13B-4944-8A41-F9D710CC2128}"/>
              </a:ext>
            </a:extLst>
          </p:cNvPr>
          <p:cNvSpPr>
            <a:spLocks noGrp="1"/>
          </p:cNvSpPr>
          <p:nvPr>
            <p:ph type="title"/>
          </p:nvPr>
        </p:nvSpPr>
        <p:spPr>
          <a:xfrm>
            <a:off x="112295" y="-180810"/>
            <a:ext cx="12079705" cy="1325563"/>
          </a:xfrm>
        </p:spPr>
        <p:txBody>
          <a:bodyPr>
            <a:normAutofit/>
          </a:bodyPr>
          <a:lstStyle/>
          <a:p>
            <a:pPr algn="ctr"/>
            <a:r>
              <a:rPr lang="lt-LT" sz="3600" b="1" dirty="0">
                <a:latin typeface="Times New Roman" panose="02020603050405020304" pitchFamily="18" charset="0"/>
                <a:cs typeface="Times New Roman" panose="02020603050405020304" pitchFamily="18" charset="0"/>
              </a:rPr>
              <a:t>Sutarties dėl Europos Sąjungos veikimo I priedo išvardytiems žemės ūkio produktams</a:t>
            </a:r>
          </a:p>
        </p:txBody>
      </p:sp>
      <p:graphicFrame>
        <p:nvGraphicFramePr>
          <p:cNvPr id="6" name="Lentelė 6">
            <a:extLst>
              <a:ext uri="{FF2B5EF4-FFF2-40B4-BE49-F238E27FC236}">
                <a16:creationId xmlns:a16="http://schemas.microsoft.com/office/drawing/2014/main" id="{A348C304-CAE4-4D14-8AF9-84210423E4FA}"/>
              </a:ext>
            </a:extLst>
          </p:cNvPr>
          <p:cNvGraphicFramePr>
            <a:graphicFrameLocks noGrp="1"/>
          </p:cNvGraphicFramePr>
          <p:nvPr>
            <p:ph idx="1"/>
            <p:extLst>
              <p:ext uri="{D42A27DB-BD31-4B8C-83A1-F6EECF244321}">
                <p14:modId xmlns:p14="http://schemas.microsoft.com/office/powerpoint/2010/main" val="2495614941"/>
              </p:ext>
            </p:extLst>
          </p:nvPr>
        </p:nvGraphicFramePr>
        <p:xfrm>
          <a:off x="0" y="1021502"/>
          <a:ext cx="12192000" cy="5699760"/>
        </p:xfrm>
        <a:graphic>
          <a:graphicData uri="http://schemas.openxmlformats.org/drawingml/2006/table">
            <a:tbl>
              <a:tblPr firstRow="1" bandRow="1">
                <a:tableStyleId>{5C22544A-7EE6-4342-B048-85BDC9FD1C3A}</a:tableStyleId>
              </a:tblPr>
              <a:tblGrid>
                <a:gridCol w="2844800">
                  <a:extLst>
                    <a:ext uri="{9D8B030D-6E8A-4147-A177-3AD203B41FA5}">
                      <a16:colId xmlns:a16="http://schemas.microsoft.com/office/drawing/2014/main" val="2538561731"/>
                    </a:ext>
                  </a:extLst>
                </a:gridCol>
                <a:gridCol w="9347200">
                  <a:extLst>
                    <a:ext uri="{9D8B030D-6E8A-4147-A177-3AD203B41FA5}">
                      <a16:colId xmlns:a16="http://schemas.microsoft.com/office/drawing/2014/main" val="680658439"/>
                    </a:ext>
                  </a:extLst>
                </a:gridCol>
              </a:tblGrid>
              <a:tr h="329807">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- 1 -</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- 2 -</a:t>
                      </a:r>
                      <a:endParaRPr lang="lt-LT"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5498076"/>
                  </a:ext>
                </a:extLst>
              </a:tr>
              <a:tr h="329807">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Numeris pagal Briuselio nomenklatūrą</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Produktų apibūdinimas</a:t>
                      </a:r>
                      <a:endParaRPr lang="lt-LT"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38718740"/>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1 Skirsnis</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Gyvi gyvūnai</a:t>
                      </a:r>
                    </a:p>
                  </a:txBody>
                  <a:tcPr marL="0" marR="0" marT="0" marB="0"/>
                </a:tc>
                <a:extLst>
                  <a:ext uri="{0D108BD9-81ED-4DB2-BD59-A6C34878D82A}">
                    <a16:rowId xmlns:a16="http://schemas.microsoft.com/office/drawing/2014/main" val="1503591637"/>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2 Skirsnis</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Mėsa ir valgomieji mėsos subproduktai</a:t>
                      </a:r>
                    </a:p>
                  </a:txBody>
                  <a:tcPr marL="0" marR="0" marT="0" marB="0"/>
                </a:tc>
                <a:extLst>
                  <a:ext uri="{0D108BD9-81ED-4DB2-BD59-A6C34878D82A}">
                    <a16:rowId xmlns:a16="http://schemas.microsoft.com/office/drawing/2014/main" val="2156921609"/>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3 Skirsnis</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Žuvys, vėžiagyviai ir moliuskai</a:t>
                      </a:r>
                    </a:p>
                  </a:txBody>
                  <a:tcPr marL="0" marR="0" marT="0" marB="0"/>
                </a:tc>
                <a:extLst>
                  <a:ext uri="{0D108BD9-81ED-4DB2-BD59-A6C34878D82A}">
                    <a16:rowId xmlns:a16="http://schemas.microsoft.com/office/drawing/2014/main" val="3702643137"/>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4 Skirsnis</a:t>
                      </a:r>
                    </a:p>
                  </a:txBody>
                  <a:tcPr marL="0" marR="0" marT="0" marB="0"/>
                </a:tc>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Pienas ir pieno produktai; paukščių kiaušiniai; natūralus medus</a:t>
                      </a:r>
                    </a:p>
                  </a:txBody>
                  <a:tcPr marL="0" marR="0" marT="0" marB="0"/>
                </a:tc>
                <a:extLst>
                  <a:ext uri="{0D108BD9-81ED-4DB2-BD59-A6C34878D82A}">
                    <a16:rowId xmlns:a16="http://schemas.microsoft.com/office/drawing/2014/main" val="999736151"/>
                  </a:ext>
                </a:extLst>
              </a:tr>
              <a:tr h="329807">
                <a:tc gridSpan="2">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5 Skirsnis</a:t>
                      </a:r>
                    </a:p>
                  </a:txBody>
                  <a:tcPr marL="0" marR="0" marT="0" marB="0" anchor="ctr"/>
                </a:tc>
                <a:tc hMerge="1">
                  <a:txBody>
                    <a:bodyPr/>
                    <a:lstStyle/>
                    <a:p>
                      <a:endParaRPr lang="lt-LT"/>
                    </a:p>
                  </a:txBody>
                  <a:tcPr/>
                </a:tc>
                <a:extLst>
                  <a:ext uri="{0D108BD9-81ED-4DB2-BD59-A6C34878D82A}">
                    <a16:rowId xmlns:a16="http://schemas.microsoft.com/office/drawing/2014/main" val="4236815485"/>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05.04</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Gyvūnų (išskyrus žuvis) žarnos, pūslės ir skrandžiai, sveikos (sveiki) arba jų gabalai</a:t>
                      </a:r>
                    </a:p>
                  </a:txBody>
                  <a:tcPr marL="0" marR="0" marT="0" marB="0"/>
                </a:tc>
                <a:extLst>
                  <a:ext uri="{0D108BD9-81ED-4DB2-BD59-A6C34878D82A}">
                    <a16:rowId xmlns:a16="http://schemas.microsoft.com/office/drawing/2014/main" val="103928788"/>
                  </a:ext>
                </a:extLst>
              </a:tr>
              <a:tr h="329807">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05.15</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Gyvūniniai produktai, nenurodyti kitoje vietoje; nugaišę gyvūnai, klasifikuojami 1 arba 3 skirsniuose, netinkami vartoti žmonių maistui</a:t>
                      </a:r>
                      <a:endParaRPr lang="lt-LT" sz="2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57387180"/>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6 Skirsnis</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Augantys medžiai ir kiti augalai; svogūnėliai, šaknys ir kitos panašios augalų dalys; skintos gėlės ir dekoratyviniai žalumynai</a:t>
                      </a:r>
                    </a:p>
                  </a:txBody>
                  <a:tcPr marL="0" marR="0" marT="0" marB="0"/>
                </a:tc>
                <a:extLst>
                  <a:ext uri="{0D108BD9-81ED-4DB2-BD59-A6C34878D82A}">
                    <a16:rowId xmlns:a16="http://schemas.microsoft.com/office/drawing/2014/main" val="2609323315"/>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7 Skirsnis</a:t>
                      </a:r>
                    </a:p>
                  </a:txBody>
                  <a:tcPr marL="0" marR="0" marT="0" marB="0"/>
                </a:tc>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Valgomos daržovės ir kai kurie šakniavaisiai ir gumbavaisiai</a:t>
                      </a:r>
                    </a:p>
                  </a:txBody>
                  <a:tcPr marL="0" marR="0" marT="0" marB="0"/>
                </a:tc>
                <a:extLst>
                  <a:ext uri="{0D108BD9-81ED-4DB2-BD59-A6C34878D82A}">
                    <a16:rowId xmlns:a16="http://schemas.microsoft.com/office/drawing/2014/main" val="1401215745"/>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8 Skirsnis</a:t>
                      </a:r>
                    </a:p>
                  </a:txBody>
                  <a:tcPr marL="0" marR="0" marT="0" marB="0"/>
                </a:tc>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Valgomieji vaisiai ir riešutai; citrusų vaisių arba melionų žievelės ir luobos</a:t>
                      </a:r>
                    </a:p>
                  </a:txBody>
                  <a:tcPr marL="0" marR="0" marT="0" marB="0"/>
                </a:tc>
                <a:extLst>
                  <a:ext uri="{0D108BD9-81ED-4DB2-BD59-A6C34878D82A}">
                    <a16:rowId xmlns:a16="http://schemas.microsoft.com/office/drawing/2014/main" val="241636573"/>
                  </a:ext>
                </a:extLst>
              </a:tr>
              <a:tr h="329807">
                <a:tc>
                  <a:txBody>
                    <a:bodyPr/>
                    <a:lstStyle/>
                    <a:p>
                      <a:pPr algn="just">
                        <a:spcAft>
                          <a:spcPts val="0"/>
                        </a:spcAft>
                      </a:pPr>
                      <a:r>
                        <a:rPr lang="lt-LT" sz="2200">
                          <a:effectLst/>
                          <a:latin typeface="Times New Roman" panose="02020603050405020304" pitchFamily="18" charset="0"/>
                          <a:ea typeface="Times New Roman" panose="02020603050405020304" pitchFamily="18" charset="0"/>
                          <a:cs typeface="Times New Roman" panose="02020603050405020304" pitchFamily="18" charset="0"/>
                        </a:rPr>
                        <a:t>9 Skirsnis</a:t>
                      </a:r>
                    </a:p>
                  </a:txBody>
                  <a:tcPr marL="0" marR="0" marT="0" marB="0"/>
                </a:tc>
                <a:tc>
                  <a:txBody>
                    <a:bodyPr/>
                    <a:lstStyle/>
                    <a:p>
                      <a:pPr algn="just">
                        <a:spcAft>
                          <a:spcPts val="0"/>
                        </a:spcAft>
                      </a:pPr>
                      <a:r>
                        <a:rPr lang="lt-LT" sz="2200" dirty="0">
                          <a:effectLst/>
                          <a:latin typeface="Times New Roman" panose="02020603050405020304" pitchFamily="18" charset="0"/>
                          <a:ea typeface="Times New Roman" panose="02020603050405020304" pitchFamily="18" charset="0"/>
                          <a:cs typeface="Times New Roman" panose="02020603050405020304" pitchFamily="18" charset="0"/>
                        </a:rPr>
                        <a:t>Kava, arbata ir prieskoniai, išskyrus matę (pozicija Nr. 09.03)</a:t>
                      </a:r>
                    </a:p>
                  </a:txBody>
                  <a:tcPr marL="0" marR="0" marT="0" marB="0"/>
                </a:tc>
                <a:extLst>
                  <a:ext uri="{0D108BD9-81ED-4DB2-BD59-A6C34878D82A}">
                    <a16:rowId xmlns:a16="http://schemas.microsoft.com/office/drawing/2014/main" val="746341768"/>
                  </a:ext>
                </a:extLst>
              </a:tr>
            </a:tbl>
          </a:graphicData>
        </a:graphic>
      </p:graphicFrame>
    </p:spTree>
    <p:extLst>
      <p:ext uri="{BB962C8B-B14F-4D97-AF65-F5344CB8AC3E}">
        <p14:creationId xmlns:p14="http://schemas.microsoft.com/office/powerpoint/2010/main" val="2450327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Lentelė 9">
            <a:extLst>
              <a:ext uri="{FF2B5EF4-FFF2-40B4-BE49-F238E27FC236}">
                <a16:creationId xmlns:a16="http://schemas.microsoft.com/office/drawing/2014/main" id="{9EE241F6-8B35-4ACF-8484-80C91A5AFD28}"/>
              </a:ext>
            </a:extLst>
          </p:cNvPr>
          <p:cNvGraphicFramePr>
            <a:graphicFrameLocks noGrp="1"/>
          </p:cNvGraphicFramePr>
          <p:nvPr>
            <p:ph idx="1"/>
            <p:extLst>
              <p:ext uri="{D42A27DB-BD31-4B8C-83A1-F6EECF244321}">
                <p14:modId xmlns:p14="http://schemas.microsoft.com/office/powerpoint/2010/main" val="1953251399"/>
              </p:ext>
            </p:extLst>
          </p:nvPr>
        </p:nvGraphicFramePr>
        <p:xfrm>
          <a:off x="35511" y="0"/>
          <a:ext cx="12156489" cy="6585300"/>
        </p:xfrm>
        <a:graphic>
          <a:graphicData uri="http://schemas.openxmlformats.org/drawingml/2006/table">
            <a:tbl>
              <a:tblPr firstRow="1" bandRow="1">
                <a:tableStyleId>{5C22544A-7EE6-4342-B048-85BDC9FD1C3A}</a:tableStyleId>
              </a:tblPr>
              <a:tblGrid>
                <a:gridCol w="1171852">
                  <a:extLst>
                    <a:ext uri="{9D8B030D-6E8A-4147-A177-3AD203B41FA5}">
                      <a16:colId xmlns:a16="http://schemas.microsoft.com/office/drawing/2014/main" val="113097195"/>
                    </a:ext>
                  </a:extLst>
                </a:gridCol>
                <a:gridCol w="10984637">
                  <a:extLst>
                    <a:ext uri="{9D8B030D-6E8A-4147-A177-3AD203B41FA5}">
                      <a16:colId xmlns:a16="http://schemas.microsoft.com/office/drawing/2014/main" val="1008204360"/>
                    </a:ext>
                  </a:extLst>
                </a:gridCol>
              </a:tblGrid>
              <a:tr h="372460">
                <a:tc gridSpan="2">
                  <a:txBody>
                    <a:bodyPr/>
                    <a:lstStyle/>
                    <a:p>
                      <a:pPr algn="just">
                        <a:spcAft>
                          <a:spcPts val="0"/>
                        </a:spcAft>
                      </a:pP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pPr algn="just">
                        <a:spcAft>
                          <a:spcPts val="0"/>
                        </a:spcAft>
                      </a:pP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31810455"/>
                  </a:ext>
                </a:extLst>
              </a:tr>
              <a:tr h="370840">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10 Skirsnis</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Javai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51069201"/>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11 Skirsnis</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Malybos produkcija; salyklas ir krakmolai; kviečių glitimas; inulinas</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038806069"/>
                  </a:ext>
                </a:extLst>
              </a:tr>
              <a:tr h="370840">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12 Skirsnis</a:t>
                      </a:r>
                    </a:p>
                  </a:txBody>
                  <a:tcPr marL="0" marR="0" marT="0" marB="0"/>
                </a:tc>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Aliejinių kultūrų sėklos ir vaisiai; įvairūs grūdai, sėklos ir vaisiai; augalai, naudojami pramonėje ir medicinoje; šiaudai ir pašarai</a:t>
                      </a:r>
                    </a:p>
                  </a:txBody>
                  <a:tcPr marL="0" marR="0" marT="0" marB="0"/>
                </a:tc>
                <a:extLst>
                  <a:ext uri="{0D108BD9-81ED-4DB2-BD59-A6C34878D82A}">
                    <a16:rowId xmlns:a16="http://schemas.microsoft.com/office/drawing/2014/main" val="3858459150"/>
                  </a:ext>
                </a:extLst>
              </a:tr>
              <a:tr h="370840">
                <a:tc gridSpan="2">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13 Skirsnis</a:t>
                      </a:r>
                    </a:p>
                  </a:txBody>
                  <a:tcPr marL="0" marR="0" marT="0" marB="0" anchor="ctr"/>
                </a:tc>
                <a:tc hMerge="1">
                  <a:txBody>
                    <a:bodyPr/>
                    <a:lstStyle/>
                    <a:p>
                      <a:pPr algn="just">
                        <a:spcAft>
                          <a:spcPts val="0"/>
                        </a:spcAft>
                      </a:pP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476969018"/>
                  </a:ext>
                </a:extLst>
              </a:tr>
              <a:tr h="370840">
                <a:tc>
                  <a:txBody>
                    <a:bodyPr/>
                    <a:lstStyle/>
                    <a:p>
                      <a:pPr algn="just">
                        <a:spcAft>
                          <a:spcPts val="0"/>
                        </a:spcAft>
                      </a:pPr>
                      <a:r>
                        <a:rPr lang="lt-LT" sz="2000" dirty="0" err="1">
                          <a:effectLst/>
                          <a:latin typeface="Times New Roman" panose="02020603050405020304" pitchFamily="18" charset="0"/>
                          <a:ea typeface="Times New Roman" panose="02020603050405020304" pitchFamily="18" charset="0"/>
                          <a:cs typeface="Times New Roman" panose="02020603050405020304" pitchFamily="18" charset="0"/>
                        </a:rPr>
                        <a:t>ex</a:t>
                      </a: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 13.03</a:t>
                      </a:r>
                    </a:p>
                  </a:txBody>
                  <a:tcPr marL="0" marR="0" marT="0" marB="0"/>
                </a:tc>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Pektinas</a:t>
                      </a:r>
                    </a:p>
                  </a:txBody>
                  <a:tcPr marL="0" marR="0" marT="0" marB="0"/>
                </a:tc>
                <a:extLst>
                  <a:ext uri="{0D108BD9-81ED-4DB2-BD59-A6C34878D82A}">
                    <a16:rowId xmlns:a16="http://schemas.microsoft.com/office/drawing/2014/main" val="1287193943"/>
                  </a:ext>
                </a:extLst>
              </a:tr>
              <a:tr h="370840">
                <a:tc gridSpan="2">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15 Skirsnis</a:t>
                      </a:r>
                    </a:p>
                  </a:txBody>
                  <a:tcPr marL="0" marR="0" marT="0" marB="0" anchor="ctr"/>
                </a:tc>
                <a:tc hMerge="1">
                  <a:txBody>
                    <a:bodyPr/>
                    <a:lstStyle/>
                    <a:p>
                      <a:pPr algn="just">
                        <a:spcAft>
                          <a:spcPts val="0"/>
                        </a:spcAft>
                      </a:pPr>
                      <a:endParaRPr lang="lt-LT"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984054092"/>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15.01</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Kiauliniai taukai ir kiti lydyti kiauliniai taukai; lydyti naminių paukščių taukai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40299790"/>
                  </a:ext>
                </a:extLst>
              </a:tr>
              <a:tr h="370840">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15.02</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Nelydyti galvijų, avių ir ožkų taukai; iš jų pagaminti taukai, skirti naudoti pramonėje (įskaitant „premier jus“)</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7855053"/>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15.03</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Kiaulinių taukų stearinas, oleostearinas ir stearinas, skirtas naudoti pramonėje; kiaulinių taukų aliejus, oleoaliejus ir lajaus aliejus, neemulsuoti, nesumaišyti ir neapdoroti kitu būdu</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94085201"/>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15.04</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Žuvų arba jūrų žinduolių taukai ir aliejus, nerafinuoti arba rafinuoti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675701266"/>
                  </a:ext>
                </a:extLst>
              </a:tr>
              <a:tr h="370840">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15.07</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Nelakieji augaliniai aliejai, skysti ar kieti, nerafinuoti, rafinuoti ar gryninti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86914447"/>
                  </a:ext>
                </a:extLst>
              </a:tr>
              <a:tr h="370840">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15.12</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Gyvūniniai ir augaliniai riebalai ir aliejus, hidrinti, nerafinuoti arba rafinuoti, bet toliau neperdirbti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24605228"/>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15.13</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Margarinas, dirbtiniai taukai ir kitų perdirbtų valgomųjų riebalų mišiniai</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651445658"/>
                  </a:ext>
                </a:extLst>
              </a:tr>
              <a:tr h="370840">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15.17</a:t>
                      </a:r>
                    </a:p>
                  </a:txBody>
                  <a:tcPr marL="0" marR="0" marT="0" marB="0"/>
                </a:tc>
                <a:tc>
                  <a:txBody>
                    <a:bodyPr/>
                    <a:lstStyle/>
                    <a:p>
                      <a:pPr algn="just">
                        <a:spcAft>
                          <a:spcPts val="0"/>
                        </a:spcAft>
                      </a:pPr>
                      <a:r>
                        <a:rPr lang="lt-LT" sz="2000">
                          <a:effectLst/>
                          <a:latin typeface="Times New Roman" panose="02020603050405020304" pitchFamily="18" charset="0"/>
                          <a:ea typeface="Times New Roman" panose="02020603050405020304" pitchFamily="18" charset="0"/>
                          <a:cs typeface="Times New Roman" panose="02020603050405020304" pitchFamily="18" charset="0"/>
                        </a:rPr>
                        <a:t>Riebalų medžiagų arba gyvūninio ar augalinio vaško apdorojimo liekanos</a:t>
                      </a:r>
                      <a:endParaRPr lang="lt-LT"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25948804"/>
                  </a:ext>
                </a:extLst>
              </a:tr>
              <a:tr h="45086">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16 Skirsnis</a:t>
                      </a:r>
                    </a:p>
                  </a:txBody>
                  <a:tcPr marL="0" marR="0" marT="0" marB="0"/>
                </a:tc>
                <a:tc>
                  <a:txBody>
                    <a:bodyPr/>
                    <a:lstStyle/>
                    <a:p>
                      <a:pPr algn="just">
                        <a:spcAft>
                          <a:spcPts val="0"/>
                        </a:spcAft>
                      </a:pPr>
                      <a:r>
                        <a:rPr lang="lt-LT" sz="2000" dirty="0">
                          <a:effectLst/>
                          <a:latin typeface="Times New Roman" panose="02020603050405020304" pitchFamily="18" charset="0"/>
                          <a:ea typeface="Times New Roman" panose="02020603050405020304" pitchFamily="18" charset="0"/>
                          <a:cs typeface="Times New Roman" panose="02020603050405020304" pitchFamily="18" charset="0"/>
                        </a:rPr>
                        <a:t>Gaminiai iš mėsos, žuvies arba vėžiagyvių ar moliuskų</a:t>
                      </a:r>
                    </a:p>
                  </a:txBody>
                  <a:tcPr marL="0" marR="0" marT="0" marB="0"/>
                </a:tc>
                <a:extLst>
                  <a:ext uri="{0D108BD9-81ED-4DB2-BD59-A6C34878D82A}">
                    <a16:rowId xmlns:a16="http://schemas.microsoft.com/office/drawing/2014/main" val="1148066689"/>
                  </a:ext>
                </a:extLst>
              </a:tr>
            </a:tbl>
          </a:graphicData>
        </a:graphic>
      </p:graphicFrame>
    </p:spTree>
    <p:extLst>
      <p:ext uri="{BB962C8B-B14F-4D97-AF65-F5344CB8AC3E}">
        <p14:creationId xmlns:p14="http://schemas.microsoft.com/office/powerpoint/2010/main" val="2006005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6A94E84-8CFC-4ABC-8B8E-5BF83FBDE72A}"/>
              </a:ext>
            </a:extLst>
          </p:cNvPr>
          <p:cNvSpPr>
            <a:spLocks noGrp="1"/>
          </p:cNvSpPr>
          <p:nvPr>
            <p:ph type="title"/>
          </p:nvPr>
        </p:nvSpPr>
        <p:spPr/>
        <p:txBody>
          <a:bodyPr/>
          <a:lstStyle/>
          <a:p>
            <a:endParaRPr lang="lt-LT"/>
          </a:p>
        </p:txBody>
      </p:sp>
      <p:graphicFrame>
        <p:nvGraphicFramePr>
          <p:cNvPr id="4" name="Lentelė 4">
            <a:extLst>
              <a:ext uri="{FF2B5EF4-FFF2-40B4-BE49-F238E27FC236}">
                <a16:creationId xmlns:a16="http://schemas.microsoft.com/office/drawing/2014/main" id="{AD158499-6D98-40B5-AAFD-542A48E87D37}"/>
              </a:ext>
            </a:extLst>
          </p:cNvPr>
          <p:cNvGraphicFramePr>
            <a:graphicFrameLocks noGrp="1"/>
          </p:cNvGraphicFramePr>
          <p:nvPr>
            <p:ph idx="1"/>
            <p:extLst>
              <p:ext uri="{D42A27DB-BD31-4B8C-83A1-F6EECF244321}">
                <p14:modId xmlns:p14="http://schemas.microsoft.com/office/powerpoint/2010/main" val="492057519"/>
              </p:ext>
            </p:extLst>
          </p:nvPr>
        </p:nvGraphicFramePr>
        <p:xfrm>
          <a:off x="0" y="164646"/>
          <a:ext cx="12049957" cy="6400800"/>
        </p:xfrm>
        <a:graphic>
          <a:graphicData uri="http://schemas.openxmlformats.org/drawingml/2006/table">
            <a:tbl>
              <a:tblPr firstRow="1" bandRow="1">
                <a:tableStyleId>{5C22544A-7EE6-4342-B048-85BDC9FD1C3A}</a:tableStyleId>
              </a:tblPr>
              <a:tblGrid>
                <a:gridCol w="1654629">
                  <a:extLst>
                    <a:ext uri="{9D8B030D-6E8A-4147-A177-3AD203B41FA5}">
                      <a16:colId xmlns:a16="http://schemas.microsoft.com/office/drawing/2014/main" val="2171458652"/>
                    </a:ext>
                  </a:extLst>
                </a:gridCol>
                <a:gridCol w="10395328">
                  <a:extLst>
                    <a:ext uri="{9D8B030D-6E8A-4147-A177-3AD203B41FA5}">
                      <a16:colId xmlns:a16="http://schemas.microsoft.com/office/drawing/2014/main" val="1312588882"/>
                    </a:ext>
                  </a:extLst>
                </a:gridCol>
              </a:tblGrid>
              <a:tr h="339813">
                <a:tc gridSpan="2">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cs typeface="Times New Roman" panose="02020603050405020304" pitchFamily="18" charset="0"/>
                        </a:rPr>
                        <a:t>17 Skirsnis</a:t>
                      </a:r>
                    </a:p>
                  </a:txBody>
                  <a:tcPr marL="0" marR="0" marT="0" marB="0" anchor="ctr"/>
                </a:tc>
                <a:tc hMerge="1">
                  <a:txBody>
                    <a:bodyPr/>
                    <a:lstStyle/>
                    <a:p>
                      <a:pPr algn="just">
                        <a:spcAft>
                          <a:spcPts val="0"/>
                        </a:spcAft>
                      </a:pPr>
                      <a:endParaRPr lang="lt-LT"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7701976"/>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cs typeface="Times New Roman" panose="02020603050405020304" pitchFamily="18" charset="0"/>
                        </a:rPr>
                        <a:t>17.01</a:t>
                      </a:r>
                    </a:p>
                  </a:txBody>
                  <a:tcPr marL="0" marR="0" marT="0" marB="0"/>
                </a:tc>
                <a:tc>
                  <a:txBody>
                    <a:bodyPr/>
                    <a:lstStyle/>
                    <a:p>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Cukrinių runkelių ir cukranendrių cukrus, kurių būvis kietas</a:t>
                      </a:r>
                      <a:endParaRPr lang="lt-LT" sz="2800" dirty="0"/>
                    </a:p>
                  </a:txBody>
                  <a:tcPr marL="0" marR="0" marT="0" marB="0"/>
                </a:tc>
                <a:extLst>
                  <a:ext uri="{0D108BD9-81ED-4DB2-BD59-A6C34878D82A}">
                    <a16:rowId xmlns:a16="http://schemas.microsoft.com/office/drawing/2014/main" val="2092769352"/>
                  </a:ext>
                </a:extLst>
              </a:tr>
              <a:tr h="339813">
                <a:tc>
                  <a:txBody>
                    <a:bodyPr/>
                    <a:lstStyle/>
                    <a:p>
                      <a:pPr algn="just">
                        <a:spcAft>
                          <a:spcPts val="0"/>
                        </a:spcAft>
                      </a:pPr>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17.02</a:t>
                      </a:r>
                    </a:p>
                  </a:txBody>
                  <a:tcPr marL="0" marR="0" marT="0" marB="0"/>
                </a:tc>
                <a:tc>
                  <a:txBody>
                    <a:bodyPr/>
                    <a:lstStyle/>
                    <a:p>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Kiti cukrūs; cukrų sirupai; dirbtinis medus (sumaišytas arba nesumaišytas su natūraliu medumi); karamelė</a:t>
                      </a:r>
                      <a:endParaRPr lang="lt-LT" sz="2800" dirty="0"/>
                    </a:p>
                  </a:txBody>
                  <a:tcPr marL="0" marR="0" marT="0" marB="0"/>
                </a:tc>
                <a:extLst>
                  <a:ext uri="{0D108BD9-81ED-4DB2-BD59-A6C34878D82A}">
                    <a16:rowId xmlns:a16="http://schemas.microsoft.com/office/drawing/2014/main" val="4201674520"/>
                  </a:ext>
                </a:extLst>
              </a:tr>
              <a:tr h="339813">
                <a:tc>
                  <a:txBody>
                    <a:bodyPr/>
                    <a:lstStyle/>
                    <a:p>
                      <a:pPr algn="just">
                        <a:spcAft>
                          <a:spcPts val="0"/>
                        </a:spcAft>
                      </a:pPr>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17.03</a:t>
                      </a:r>
                    </a:p>
                  </a:txBody>
                  <a:tcPr marL="0" marR="0" marT="0" marB="0"/>
                </a:tc>
                <a:tc>
                  <a:txBody>
                    <a:bodyPr/>
                    <a:lstStyle/>
                    <a:p>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Melasa, balinta ar nebalinta</a:t>
                      </a:r>
                      <a:endParaRPr lang="lt-LT" sz="2800" dirty="0"/>
                    </a:p>
                  </a:txBody>
                  <a:tcPr marL="0" marR="0" marT="0" marB="0"/>
                </a:tc>
                <a:extLst>
                  <a:ext uri="{0D108BD9-81ED-4DB2-BD59-A6C34878D82A}">
                    <a16:rowId xmlns:a16="http://schemas.microsoft.com/office/drawing/2014/main" val="4242140854"/>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cs typeface="Times New Roman" panose="02020603050405020304" pitchFamily="18" charset="0"/>
                        </a:rPr>
                        <a:t>17.05</a:t>
                      </a:r>
                      <a:r>
                        <a:rPr lang="lt-LT" sz="2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 </a:t>
                      </a:r>
                    </a:p>
                    <a:p>
                      <a:pPr algn="just">
                        <a:spcAft>
                          <a:spcPts val="0"/>
                        </a:spcAft>
                      </a:pPr>
                      <a:r>
                        <a:rPr lang="lt-LT" sz="28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lang="lt-LT"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0" marR="0" marT="0" marB="0"/>
                </a:tc>
                <a:tc>
                  <a:txBody>
                    <a:bodyPr/>
                    <a:lstStyle/>
                    <a:p>
                      <a:r>
                        <a:rPr lang="lt-LT" sz="2800">
                          <a:effectLst/>
                          <a:latin typeface="Times New Roman" panose="02020603050405020304" pitchFamily="18" charset="0"/>
                          <a:ea typeface="Times New Roman" panose="02020603050405020304" pitchFamily="18" charset="0"/>
                          <a:cs typeface="Times New Roman" panose="02020603050405020304" pitchFamily="18" charset="0"/>
                        </a:rPr>
                        <a:t>Kiti cukrūs, sirupai ir melasa su aromatinių arba dažančiųjų medžiagų priedais, išskyrus vaisių sultis, turinčias cukraus priedą</a:t>
                      </a:r>
                      <a:endParaRPr lang="lt-LT" sz="2800" dirty="0"/>
                    </a:p>
                  </a:txBody>
                  <a:tcPr marL="0" marR="0" marT="0" marB="0"/>
                </a:tc>
                <a:extLst>
                  <a:ext uri="{0D108BD9-81ED-4DB2-BD59-A6C34878D82A}">
                    <a16:rowId xmlns:a16="http://schemas.microsoft.com/office/drawing/2014/main" val="523644494"/>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18.01</a:t>
                      </a:r>
                    </a:p>
                  </a:txBody>
                  <a:tcPr marL="0" marR="0" marT="0" marB="0"/>
                </a:tc>
                <a:tc>
                  <a:txBody>
                    <a:bodyPr/>
                    <a:lstStyle/>
                    <a:p>
                      <a:pPr algn="just">
                        <a:spcAft>
                          <a:spcPts val="0"/>
                        </a:spcAft>
                      </a:pPr>
                      <a:r>
                        <a:rPr lang="lt-LT" sz="2800">
                          <a:effectLst/>
                          <a:latin typeface="Times New Roman" panose="02020603050405020304" pitchFamily="18" charset="0"/>
                          <a:ea typeface="Times New Roman" panose="02020603050405020304" pitchFamily="18" charset="0"/>
                        </a:rPr>
                        <a:t>Kakavos pupelės, sveikos arba skaldytos, žalios arba skrudintos</a:t>
                      </a:r>
                      <a:endParaRPr lang="lt-LT" sz="28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682448794"/>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18.02</a:t>
                      </a:r>
                    </a:p>
                  </a:txBody>
                  <a:tcPr marL="0" marR="0" marT="0" marB="0"/>
                </a:tc>
                <a:tc>
                  <a:txBody>
                    <a:bodyPr/>
                    <a:lstStyle/>
                    <a:p>
                      <a:pPr algn="just">
                        <a:spcAft>
                          <a:spcPts val="0"/>
                        </a:spcAft>
                      </a:pPr>
                      <a:r>
                        <a:rPr lang="lt-LT" sz="2800">
                          <a:effectLst/>
                          <a:latin typeface="Times New Roman" panose="02020603050405020304" pitchFamily="18" charset="0"/>
                          <a:ea typeface="Times New Roman" panose="02020603050405020304" pitchFamily="18" charset="0"/>
                        </a:rPr>
                        <a:t>Kakavos lukštai, išaižos, luobelės ir kakavos atliekos</a:t>
                      </a:r>
                      <a:endParaRPr lang="lt-LT" sz="28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34206957"/>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20 Skirsnis</a:t>
                      </a:r>
                    </a:p>
                  </a:txBody>
                  <a:tcPr marL="0" marR="0" marT="0" marB="0"/>
                </a:tc>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Daržovių, vaisių arba kitų augalų dalių produktai</a:t>
                      </a:r>
                    </a:p>
                  </a:txBody>
                  <a:tcPr marL="0" marR="0" marT="0" marB="0"/>
                </a:tc>
                <a:extLst>
                  <a:ext uri="{0D108BD9-81ED-4DB2-BD59-A6C34878D82A}">
                    <a16:rowId xmlns:a16="http://schemas.microsoft.com/office/drawing/2014/main" val="777336094"/>
                  </a:ext>
                </a:extLst>
              </a:tr>
              <a:tr h="339813">
                <a:tc gridSpan="2">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22 Skirsnis</a:t>
                      </a:r>
                    </a:p>
                  </a:txBody>
                  <a:tcPr marL="0" marR="0" marT="0" marB="0" anchor="ctr"/>
                </a:tc>
                <a:tc hMerge="1">
                  <a:txBody>
                    <a:bodyPr/>
                    <a:lstStyle/>
                    <a:p>
                      <a:pPr algn="just">
                        <a:spcAft>
                          <a:spcPts val="0"/>
                        </a:spcAft>
                      </a:pPr>
                      <a:endParaRPr lang="lt-LT" sz="2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176787387"/>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22.04</a:t>
                      </a:r>
                    </a:p>
                  </a:txBody>
                  <a:tcPr marL="0" marR="0" marT="0" marB="0"/>
                </a:tc>
                <a:tc>
                  <a:txBody>
                    <a:bodyPr/>
                    <a:lstStyle/>
                    <a:p>
                      <a:pPr algn="just">
                        <a:spcAft>
                          <a:spcPts val="0"/>
                        </a:spcAft>
                      </a:pPr>
                      <a:r>
                        <a:rPr lang="lt-LT" sz="2800">
                          <a:effectLst/>
                          <a:latin typeface="Times New Roman" panose="02020603050405020304" pitchFamily="18" charset="0"/>
                          <a:ea typeface="Times New Roman" panose="02020603050405020304" pitchFamily="18" charset="0"/>
                        </a:rPr>
                        <a:t>Vynuogių misa, kurios fermentacija prasidėjusi arba sustabdyta kitaip negu pridedant alkoholio</a:t>
                      </a:r>
                      <a:endParaRPr lang="lt-LT" sz="28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563442270"/>
                  </a:ext>
                </a:extLst>
              </a:tr>
              <a:tr h="339813">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22.05</a:t>
                      </a:r>
                    </a:p>
                  </a:txBody>
                  <a:tcPr marL="0" marR="0" marT="0" marB="0"/>
                </a:tc>
                <a:tc>
                  <a:txBody>
                    <a:bodyPr/>
                    <a:lstStyle/>
                    <a:p>
                      <a:pPr algn="just">
                        <a:spcAft>
                          <a:spcPts val="0"/>
                        </a:spcAft>
                      </a:pPr>
                      <a:r>
                        <a:rPr lang="lt-LT" sz="2800" dirty="0">
                          <a:effectLst/>
                          <a:latin typeface="Times New Roman" panose="02020603050405020304" pitchFamily="18" charset="0"/>
                          <a:ea typeface="Times New Roman" panose="02020603050405020304" pitchFamily="18" charset="0"/>
                        </a:rPr>
                        <a:t>Vynas iš šviežių vynuogių; vynuogių misa, kurios fermentacija sustabdyta pridedant alkoholio</a:t>
                      </a:r>
                    </a:p>
                  </a:txBody>
                  <a:tcPr marL="0" marR="0" marT="0" marB="0"/>
                </a:tc>
                <a:extLst>
                  <a:ext uri="{0D108BD9-81ED-4DB2-BD59-A6C34878D82A}">
                    <a16:rowId xmlns:a16="http://schemas.microsoft.com/office/drawing/2014/main" val="3044939509"/>
                  </a:ext>
                </a:extLst>
              </a:tr>
            </a:tbl>
          </a:graphicData>
        </a:graphic>
      </p:graphicFrame>
    </p:spTree>
    <p:extLst>
      <p:ext uri="{BB962C8B-B14F-4D97-AF65-F5344CB8AC3E}">
        <p14:creationId xmlns:p14="http://schemas.microsoft.com/office/powerpoint/2010/main" val="216519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12EEEC7-4552-4A00-8B9D-0EC7C2A9A4F8}"/>
              </a:ext>
            </a:extLst>
          </p:cNvPr>
          <p:cNvSpPr>
            <a:spLocks noGrp="1"/>
          </p:cNvSpPr>
          <p:nvPr>
            <p:ph type="title"/>
          </p:nvPr>
        </p:nvSpPr>
        <p:spPr/>
        <p:txBody>
          <a:bodyPr/>
          <a:lstStyle/>
          <a:p>
            <a:endParaRPr lang="lt-LT"/>
          </a:p>
        </p:txBody>
      </p:sp>
      <p:graphicFrame>
        <p:nvGraphicFramePr>
          <p:cNvPr id="4" name="Lentelė 4">
            <a:extLst>
              <a:ext uri="{FF2B5EF4-FFF2-40B4-BE49-F238E27FC236}">
                <a16:creationId xmlns:a16="http://schemas.microsoft.com/office/drawing/2014/main" id="{DAC0FA72-5858-4FD3-BD1C-AAD935CC7FFE}"/>
              </a:ext>
            </a:extLst>
          </p:cNvPr>
          <p:cNvGraphicFramePr>
            <a:graphicFrameLocks noGrp="1"/>
          </p:cNvGraphicFramePr>
          <p:nvPr>
            <p:ph idx="1"/>
            <p:extLst>
              <p:ext uri="{D42A27DB-BD31-4B8C-83A1-F6EECF244321}">
                <p14:modId xmlns:p14="http://schemas.microsoft.com/office/powerpoint/2010/main" val="777376212"/>
              </p:ext>
            </p:extLst>
          </p:nvPr>
        </p:nvGraphicFramePr>
        <p:xfrm>
          <a:off x="31072" y="0"/>
          <a:ext cx="12129855" cy="6394659"/>
        </p:xfrm>
        <a:graphic>
          <a:graphicData uri="http://schemas.openxmlformats.org/drawingml/2006/table">
            <a:tbl>
              <a:tblPr firstRow="1" bandRow="1">
                <a:tableStyleId>{5C22544A-7EE6-4342-B048-85BDC9FD1C3A}</a:tableStyleId>
              </a:tblPr>
              <a:tblGrid>
                <a:gridCol w="1469254">
                  <a:extLst>
                    <a:ext uri="{9D8B030D-6E8A-4147-A177-3AD203B41FA5}">
                      <a16:colId xmlns:a16="http://schemas.microsoft.com/office/drawing/2014/main" val="3402573192"/>
                    </a:ext>
                  </a:extLst>
                </a:gridCol>
                <a:gridCol w="10660601">
                  <a:extLst>
                    <a:ext uri="{9D8B030D-6E8A-4147-A177-3AD203B41FA5}">
                      <a16:colId xmlns:a16="http://schemas.microsoft.com/office/drawing/2014/main" val="594166702"/>
                    </a:ext>
                  </a:extLst>
                </a:gridCol>
              </a:tblGrid>
              <a:tr h="544216">
                <a:tc gridSpan="2">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22 Skirsnis (tęsinys)</a:t>
                      </a:r>
                    </a:p>
                  </a:txBody>
                  <a:tcPr marL="0" marR="0" marT="0" marB="0" anchor="ctr"/>
                </a:tc>
                <a:tc hMerge="1">
                  <a:txBody>
                    <a:bodyPr/>
                    <a:lstStyle/>
                    <a:p>
                      <a:endParaRPr lang="lt-LT"/>
                    </a:p>
                  </a:txBody>
                  <a:tcPr/>
                </a:tc>
                <a:extLst>
                  <a:ext uri="{0D108BD9-81ED-4DB2-BD59-A6C34878D82A}">
                    <a16:rowId xmlns:a16="http://schemas.microsoft.com/office/drawing/2014/main" val="3970448422"/>
                  </a:ext>
                </a:extLst>
              </a:tr>
              <a:tr h="544216">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22.07</a:t>
                      </a:r>
                    </a:p>
                  </a:txBody>
                  <a:tcPr marL="0" marR="0" marT="0" marB="0"/>
                </a:tc>
                <a:tc>
                  <a:txBody>
                    <a:bodyPr/>
                    <a:lstStyle/>
                    <a:p>
                      <a:r>
                        <a:rPr lang="lt-LT" sz="2400" dirty="0">
                          <a:effectLst/>
                          <a:latin typeface="Times New Roman" panose="02020603050405020304" pitchFamily="18" charset="0"/>
                          <a:ea typeface="Times New Roman" panose="02020603050405020304" pitchFamily="18" charset="0"/>
                        </a:rPr>
                        <a:t>Kiti fermentuoti gėrimai (pavyzdžiui, sidras, kriaušių sidras ir midus)</a:t>
                      </a:r>
                      <a:endParaRPr lang="lt-LT" sz="2400" dirty="0"/>
                    </a:p>
                  </a:txBody>
                  <a:tcPr marL="0" marR="0" marT="0" marB="0"/>
                </a:tc>
                <a:extLst>
                  <a:ext uri="{0D108BD9-81ED-4DB2-BD59-A6C34878D82A}">
                    <a16:rowId xmlns:a16="http://schemas.microsoft.com/office/drawing/2014/main" val="1746915309"/>
                  </a:ext>
                </a:extLst>
              </a:tr>
              <a:tr h="864655">
                <a:tc>
                  <a:txBody>
                    <a:bodyPr/>
                    <a:lstStyle/>
                    <a:p>
                      <a:pPr algn="just">
                        <a:spcAft>
                          <a:spcPts val="0"/>
                        </a:spcAft>
                      </a:pPr>
                      <a:r>
                        <a:rPr lang="lt-LT" sz="2400" dirty="0" err="1">
                          <a:effectLst/>
                          <a:latin typeface="Times New Roman" panose="02020603050405020304" pitchFamily="18" charset="0"/>
                          <a:ea typeface="Times New Roman" panose="02020603050405020304" pitchFamily="18" charset="0"/>
                        </a:rPr>
                        <a:t>ex</a:t>
                      </a:r>
                      <a:r>
                        <a:rPr lang="lt-LT" sz="2400" dirty="0">
                          <a:effectLst/>
                          <a:latin typeface="Times New Roman" panose="02020603050405020304" pitchFamily="18" charset="0"/>
                          <a:ea typeface="Times New Roman" panose="02020603050405020304" pitchFamily="18" charset="0"/>
                        </a:rPr>
                        <a:t> 22.08</a:t>
                      </a:r>
                      <a:r>
                        <a:rPr lang="lt-LT" sz="2400" u="sng" dirty="0">
                          <a:solidFill>
                            <a:srgbClr val="0000FF"/>
                          </a:solidFill>
                          <a:effectLst/>
                          <a:latin typeface="Times New Roman" panose="02020603050405020304" pitchFamily="18" charset="0"/>
                          <a:ea typeface="Times New Roman" panose="02020603050405020304" pitchFamily="18" charset="0"/>
                          <a:hlinkClick r:id="rId3"/>
                        </a:rPr>
                        <a:t> (*)</a:t>
                      </a:r>
                      <a:r>
                        <a:rPr lang="lt-LT" sz="2400" dirty="0">
                          <a:effectLst/>
                          <a:latin typeface="Times New Roman" panose="02020603050405020304" pitchFamily="18" charset="0"/>
                          <a:ea typeface="Times New Roman" panose="02020603050405020304" pitchFamily="18" charset="0"/>
                        </a:rPr>
                        <a:t> </a:t>
                      </a:r>
                    </a:p>
                    <a:p>
                      <a:pPr algn="just">
                        <a:spcAft>
                          <a:spcPts val="0"/>
                        </a:spcAft>
                      </a:pPr>
                      <a:r>
                        <a:rPr lang="lt-LT" sz="2400" dirty="0" err="1">
                          <a:effectLst/>
                          <a:latin typeface="Times New Roman" panose="02020603050405020304" pitchFamily="18" charset="0"/>
                          <a:ea typeface="Times New Roman" panose="02020603050405020304" pitchFamily="18" charset="0"/>
                        </a:rPr>
                        <a:t>ex</a:t>
                      </a:r>
                      <a:r>
                        <a:rPr lang="lt-LT" sz="2400" dirty="0">
                          <a:effectLst/>
                          <a:latin typeface="Times New Roman" panose="02020603050405020304" pitchFamily="18" charset="0"/>
                          <a:ea typeface="Times New Roman" panose="02020603050405020304" pitchFamily="18" charset="0"/>
                        </a:rPr>
                        <a:t> 22.09</a:t>
                      </a:r>
                      <a:r>
                        <a:rPr lang="lt-LT" sz="2400" u="sng" dirty="0">
                          <a:solidFill>
                            <a:srgbClr val="0000FF"/>
                          </a:solidFill>
                          <a:effectLst/>
                          <a:latin typeface="Times New Roman" panose="02020603050405020304" pitchFamily="18" charset="0"/>
                          <a:ea typeface="Times New Roman" panose="02020603050405020304" pitchFamily="18" charset="0"/>
                          <a:hlinkClick r:id="rId3"/>
                        </a:rPr>
                        <a:t> (*)</a:t>
                      </a:r>
                      <a:r>
                        <a:rPr lang="lt-LT" sz="2400" dirty="0">
                          <a:effectLst/>
                          <a:latin typeface="Times New Roman" panose="02020603050405020304" pitchFamily="18" charset="0"/>
                          <a:ea typeface="Times New Roman" panose="02020603050405020304" pitchFamily="18" charset="0"/>
                        </a:rPr>
                        <a:t> </a:t>
                      </a:r>
                    </a:p>
                  </a:txBody>
                  <a:tcPr marL="0" marR="0" marT="0" marB="0"/>
                </a:tc>
                <a:tc>
                  <a:txBody>
                    <a:bodyPr/>
                    <a:lstStyle/>
                    <a:p>
                      <a:r>
                        <a:rPr lang="lt-LT" sz="2400">
                          <a:effectLst/>
                          <a:latin typeface="Times New Roman" panose="02020603050405020304" pitchFamily="18" charset="0"/>
                          <a:ea typeface="Times New Roman" panose="02020603050405020304" pitchFamily="18" charset="0"/>
                        </a:rPr>
                        <a:t>Denatūruotas arba nedenatūruotas etilo alkoholis ir kiti bet kokio stiprumo alkoholiai, gauti iš I priede išvardytų žemės ūkio produktų, išskyrus likerius ir kitus spiritinius gėrimus bei sudėtinius alkoholinius preparatus (vadinamus „koncentruotais ekstraktais“), naudojamus gėrimų gamybai</a:t>
                      </a:r>
                      <a:endParaRPr lang="lt-LT" sz="2400"/>
                    </a:p>
                  </a:txBody>
                  <a:tcPr marL="0" marR="0" marT="0" marB="0"/>
                </a:tc>
                <a:extLst>
                  <a:ext uri="{0D108BD9-81ED-4DB2-BD59-A6C34878D82A}">
                    <a16:rowId xmlns:a16="http://schemas.microsoft.com/office/drawing/2014/main" val="3713495293"/>
                  </a:ext>
                </a:extLst>
              </a:tr>
              <a:tr h="324404">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22.10</a:t>
                      </a:r>
                      <a:r>
                        <a:rPr lang="lt-LT" sz="2400" u="sng" dirty="0">
                          <a:solidFill>
                            <a:srgbClr val="0000FF"/>
                          </a:solidFill>
                          <a:effectLst/>
                          <a:latin typeface="Times New Roman" panose="02020603050405020304" pitchFamily="18" charset="0"/>
                          <a:ea typeface="Times New Roman" panose="02020603050405020304" pitchFamily="18" charset="0"/>
                          <a:hlinkClick r:id="rId3"/>
                        </a:rPr>
                        <a:t> (*)</a:t>
                      </a:r>
                      <a:r>
                        <a:rPr lang="lt-LT" sz="2400" dirty="0">
                          <a:effectLst/>
                          <a:latin typeface="Times New Roman" panose="02020603050405020304" pitchFamily="18" charset="0"/>
                          <a:ea typeface="Times New Roman" panose="02020603050405020304" pitchFamily="18" charset="0"/>
                        </a:rPr>
                        <a:t> </a:t>
                      </a:r>
                    </a:p>
                  </a:txBody>
                  <a:tcPr marL="0" marR="0" marT="0" marB="0"/>
                </a:tc>
                <a:tc>
                  <a:txBody>
                    <a:bodyPr/>
                    <a:lstStyle/>
                    <a:p>
                      <a:r>
                        <a:rPr lang="lt-LT" sz="2400">
                          <a:effectLst/>
                          <a:latin typeface="Times New Roman" panose="02020603050405020304" pitchFamily="18" charset="0"/>
                          <a:ea typeface="Times New Roman" panose="02020603050405020304" pitchFamily="18" charset="0"/>
                        </a:rPr>
                        <a:t>Actas ir acto pakaitalai</a:t>
                      </a:r>
                      <a:endParaRPr lang="lt-LT" sz="2400"/>
                    </a:p>
                  </a:txBody>
                  <a:tcPr marL="0" marR="0" marT="0" marB="0"/>
                </a:tc>
                <a:extLst>
                  <a:ext uri="{0D108BD9-81ED-4DB2-BD59-A6C34878D82A}">
                    <a16:rowId xmlns:a16="http://schemas.microsoft.com/office/drawing/2014/main" val="2340430469"/>
                  </a:ext>
                </a:extLst>
              </a:tr>
              <a:tr h="303971">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23 Skirsnis</a:t>
                      </a:r>
                    </a:p>
                  </a:txBody>
                  <a:tcPr marL="0" marR="0" marT="0" marB="0"/>
                </a:tc>
                <a:tc>
                  <a:txBody>
                    <a:bodyPr/>
                    <a:lstStyle/>
                    <a:p>
                      <a:r>
                        <a:rPr lang="lt-LT" sz="2400" dirty="0">
                          <a:effectLst/>
                          <a:latin typeface="Times New Roman" panose="02020603050405020304" pitchFamily="18" charset="0"/>
                          <a:ea typeface="Times New Roman" panose="02020603050405020304" pitchFamily="18" charset="0"/>
                        </a:rPr>
                        <a:t>Maisto pramonės liekanos ir atliekos; paruošti pašarai gyvūnams</a:t>
                      </a:r>
                      <a:endParaRPr lang="lt-LT" sz="2400" dirty="0"/>
                    </a:p>
                  </a:txBody>
                  <a:tcPr marL="0" marR="0" marT="0" marB="0"/>
                </a:tc>
                <a:extLst>
                  <a:ext uri="{0D108BD9-81ED-4DB2-BD59-A6C34878D82A}">
                    <a16:rowId xmlns:a16="http://schemas.microsoft.com/office/drawing/2014/main" val="4284744887"/>
                  </a:ext>
                </a:extLst>
              </a:tr>
              <a:tr h="544216">
                <a:tc gridSpan="2">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24 Skirsnis</a:t>
                      </a:r>
                    </a:p>
                  </a:txBody>
                  <a:tcPr marL="0" marR="0" marT="0" marB="0" anchor="ctr"/>
                </a:tc>
                <a:tc hMerge="1">
                  <a:txBody>
                    <a:bodyPr/>
                    <a:lstStyle/>
                    <a:p>
                      <a:endParaRPr lang="lt-LT"/>
                    </a:p>
                  </a:txBody>
                  <a:tcPr/>
                </a:tc>
                <a:extLst>
                  <a:ext uri="{0D108BD9-81ED-4DB2-BD59-A6C34878D82A}">
                    <a16:rowId xmlns:a16="http://schemas.microsoft.com/office/drawing/2014/main" val="602821879"/>
                  </a:ext>
                </a:extLst>
              </a:tr>
              <a:tr h="544216">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24.01</a:t>
                      </a:r>
                    </a:p>
                  </a:txBody>
                  <a:tcPr marL="0" marR="0" marT="0" marB="0"/>
                </a:tc>
                <a:tc>
                  <a:txBody>
                    <a:bodyPr/>
                    <a:lstStyle/>
                    <a:p>
                      <a:r>
                        <a:rPr lang="lt-LT" sz="2400" dirty="0">
                          <a:effectLst/>
                          <a:latin typeface="Times New Roman" panose="02020603050405020304" pitchFamily="18" charset="0"/>
                          <a:ea typeface="Times New Roman" panose="02020603050405020304" pitchFamily="18" charset="0"/>
                        </a:rPr>
                        <a:t>Neperdirbtas tabakas, tabako liekanos</a:t>
                      </a:r>
                      <a:endParaRPr lang="lt-LT" sz="2400" dirty="0"/>
                    </a:p>
                  </a:txBody>
                  <a:tcPr marL="0" marR="0" marT="0" marB="0"/>
                </a:tc>
                <a:extLst>
                  <a:ext uri="{0D108BD9-81ED-4DB2-BD59-A6C34878D82A}">
                    <a16:rowId xmlns:a16="http://schemas.microsoft.com/office/drawing/2014/main" val="571892872"/>
                  </a:ext>
                </a:extLst>
              </a:tr>
              <a:tr h="544216">
                <a:tc gridSpan="2">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45 Skirsnis</a:t>
                      </a:r>
                    </a:p>
                  </a:txBody>
                  <a:tcPr marL="0" marR="0" marT="0" marB="0" anchor="ctr"/>
                </a:tc>
                <a:tc hMerge="1">
                  <a:txBody>
                    <a:bodyPr/>
                    <a:lstStyle/>
                    <a:p>
                      <a:endParaRPr lang="lt-LT"/>
                    </a:p>
                  </a:txBody>
                  <a:tcPr/>
                </a:tc>
                <a:extLst>
                  <a:ext uri="{0D108BD9-81ED-4DB2-BD59-A6C34878D82A}">
                    <a16:rowId xmlns:a16="http://schemas.microsoft.com/office/drawing/2014/main" val="2626554707"/>
                  </a:ext>
                </a:extLst>
              </a:tr>
              <a:tr h="340135">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45.01</a:t>
                      </a:r>
                    </a:p>
                  </a:txBody>
                  <a:tcPr marL="0" marR="0" marT="0" marB="0"/>
                </a:tc>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Gamtinė kamštiena, neapdorota, trupinta, granuliuota arba malta; kamštienos atliekos</a:t>
                      </a:r>
                    </a:p>
                  </a:txBody>
                  <a:tcPr marL="0" marR="0" marT="0" marB="0"/>
                </a:tc>
                <a:extLst>
                  <a:ext uri="{0D108BD9-81ED-4DB2-BD59-A6C34878D82A}">
                    <a16:rowId xmlns:a16="http://schemas.microsoft.com/office/drawing/2014/main" val="1920415135"/>
                  </a:ext>
                </a:extLst>
              </a:tr>
              <a:tr h="381739">
                <a:tc gridSpan="2">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54 Skirsnis</a:t>
                      </a:r>
                    </a:p>
                  </a:txBody>
                  <a:tcPr marL="0" marR="0" marT="0" marB="0" anchor="ctr"/>
                </a:tc>
                <a:tc hMerge="1">
                  <a:txBody>
                    <a:bodyPr/>
                    <a:lstStyle/>
                    <a:p>
                      <a:endParaRPr lang="lt-LT"/>
                    </a:p>
                  </a:txBody>
                  <a:tcPr/>
                </a:tc>
                <a:extLst>
                  <a:ext uri="{0D108BD9-81ED-4DB2-BD59-A6C34878D82A}">
                    <a16:rowId xmlns:a16="http://schemas.microsoft.com/office/drawing/2014/main" val="281848627"/>
                  </a:ext>
                </a:extLst>
              </a:tr>
              <a:tr h="544216">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54.01</a:t>
                      </a:r>
                    </a:p>
                  </a:txBody>
                  <a:tcPr marL="0" marR="0" marT="0" marB="0"/>
                </a:tc>
                <a:tc>
                  <a:txBody>
                    <a:bodyPr/>
                    <a:lstStyle/>
                    <a:p>
                      <a:r>
                        <a:rPr lang="lt-LT" sz="2400" dirty="0">
                          <a:effectLst/>
                          <a:latin typeface="Times New Roman" panose="02020603050405020304" pitchFamily="18" charset="0"/>
                          <a:ea typeface="Times New Roman" panose="02020603050405020304" pitchFamily="18" charset="0"/>
                        </a:rPr>
                        <a:t>Linai, žaliaviniai arba apdoroti, bet nesuverpti; linų pakulos ir atliekos (įskaitant verpalų atliekas ir </a:t>
                      </a:r>
                      <a:r>
                        <a:rPr lang="lt-LT" sz="2400" dirty="0" err="1">
                          <a:effectLst/>
                          <a:latin typeface="Times New Roman" panose="02020603050405020304" pitchFamily="18" charset="0"/>
                          <a:ea typeface="Times New Roman" panose="02020603050405020304" pitchFamily="18" charset="0"/>
                        </a:rPr>
                        <a:t>išplaušintą</a:t>
                      </a:r>
                      <a:r>
                        <a:rPr lang="lt-LT" sz="2400" dirty="0">
                          <a:effectLst/>
                          <a:latin typeface="Times New Roman" panose="02020603050405020304" pitchFamily="18" charset="0"/>
                          <a:ea typeface="Times New Roman" panose="02020603050405020304" pitchFamily="18" charset="0"/>
                        </a:rPr>
                        <a:t> žaliavą)</a:t>
                      </a:r>
                      <a:endParaRPr lang="lt-LT" sz="2400" dirty="0"/>
                    </a:p>
                  </a:txBody>
                  <a:tcPr marL="0" marR="0" marT="0" marB="0"/>
                </a:tc>
                <a:extLst>
                  <a:ext uri="{0D108BD9-81ED-4DB2-BD59-A6C34878D82A}">
                    <a16:rowId xmlns:a16="http://schemas.microsoft.com/office/drawing/2014/main" val="1068791922"/>
                  </a:ext>
                </a:extLst>
              </a:tr>
            </a:tbl>
          </a:graphicData>
        </a:graphic>
      </p:graphicFrame>
      <p:graphicFrame>
        <p:nvGraphicFramePr>
          <p:cNvPr id="6" name="Lentelė 6">
            <a:extLst>
              <a:ext uri="{FF2B5EF4-FFF2-40B4-BE49-F238E27FC236}">
                <a16:creationId xmlns:a16="http://schemas.microsoft.com/office/drawing/2014/main" id="{645C52FF-4070-47BB-B358-367ADEE02B3C}"/>
              </a:ext>
            </a:extLst>
          </p:cNvPr>
          <p:cNvGraphicFramePr>
            <a:graphicFrameLocks noGrp="1"/>
          </p:cNvGraphicFramePr>
          <p:nvPr>
            <p:extLst>
              <p:ext uri="{D42A27DB-BD31-4B8C-83A1-F6EECF244321}">
                <p14:modId xmlns:p14="http://schemas.microsoft.com/office/powerpoint/2010/main" val="1692173695"/>
              </p:ext>
            </p:extLst>
          </p:nvPr>
        </p:nvGraphicFramePr>
        <p:xfrm>
          <a:off x="31072" y="5634355"/>
          <a:ext cx="12192000" cy="1102360"/>
        </p:xfrm>
        <a:graphic>
          <a:graphicData uri="http://schemas.openxmlformats.org/drawingml/2006/table">
            <a:tbl>
              <a:tblPr firstRow="1" bandRow="1">
                <a:tableStyleId>{5C22544A-7EE6-4342-B048-85BDC9FD1C3A}</a:tableStyleId>
              </a:tblPr>
              <a:tblGrid>
                <a:gridCol w="1500326">
                  <a:extLst>
                    <a:ext uri="{9D8B030D-6E8A-4147-A177-3AD203B41FA5}">
                      <a16:colId xmlns:a16="http://schemas.microsoft.com/office/drawing/2014/main" val="2264084499"/>
                    </a:ext>
                  </a:extLst>
                </a:gridCol>
                <a:gridCol w="10691674">
                  <a:extLst>
                    <a:ext uri="{9D8B030D-6E8A-4147-A177-3AD203B41FA5}">
                      <a16:colId xmlns:a16="http://schemas.microsoft.com/office/drawing/2014/main" val="198785978"/>
                    </a:ext>
                  </a:extLst>
                </a:gridCol>
              </a:tblGrid>
              <a:tr h="370840">
                <a:tc gridSpan="2">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57 Skirsnis</a:t>
                      </a:r>
                    </a:p>
                  </a:txBody>
                  <a:tcPr marL="0" marR="0" marT="0" marB="0" anchor="ctr"/>
                </a:tc>
                <a:tc hMerge="1">
                  <a:txBody>
                    <a:bodyPr/>
                    <a:lstStyle/>
                    <a:p>
                      <a:endParaRPr lang="lt-LT"/>
                    </a:p>
                  </a:txBody>
                  <a:tcPr/>
                </a:tc>
                <a:extLst>
                  <a:ext uri="{0D108BD9-81ED-4DB2-BD59-A6C34878D82A}">
                    <a16:rowId xmlns:a16="http://schemas.microsoft.com/office/drawing/2014/main" val="1970134425"/>
                  </a:ext>
                </a:extLst>
              </a:tr>
              <a:tr h="370840">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57.01</a:t>
                      </a:r>
                    </a:p>
                  </a:txBody>
                  <a:tcPr marL="0" marR="0" marT="0" marB="0"/>
                </a:tc>
                <a:tc>
                  <a:txBody>
                    <a:bodyPr/>
                    <a:lstStyle/>
                    <a:p>
                      <a:pPr algn="just">
                        <a:spcAft>
                          <a:spcPts val="0"/>
                        </a:spcAft>
                      </a:pPr>
                      <a:r>
                        <a:rPr lang="lt-LT" sz="2400" dirty="0">
                          <a:effectLst/>
                          <a:latin typeface="Times New Roman" panose="02020603050405020304" pitchFamily="18" charset="0"/>
                          <a:ea typeface="Times New Roman" panose="02020603050405020304" pitchFamily="18" charset="0"/>
                        </a:rPr>
                        <a:t>Sėjamosios kanapės (</a:t>
                      </a:r>
                      <a:r>
                        <a:rPr lang="lt-LT" sz="2400" dirty="0" err="1">
                          <a:effectLst/>
                          <a:latin typeface="Times New Roman" panose="02020603050405020304" pitchFamily="18" charset="0"/>
                          <a:ea typeface="Times New Roman" panose="02020603050405020304" pitchFamily="18" charset="0"/>
                        </a:rPr>
                        <a:t>Cannabis</a:t>
                      </a:r>
                      <a:r>
                        <a:rPr lang="lt-LT" sz="2400" dirty="0">
                          <a:effectLst/>
                          <a:latin typeface="Times New Roman" panose="02020603050405020304" pitchFamily="18" charset="0"/>
                          <a:ea typeface="Times New Roman" panose="02020603050405020304" pitchFamily="18" charset="0"/>
                        </a:rPr>
                        <a:t> </a:t>
                      </a:r>
                      <a:r>
                        <a:rPr lang="lt-LT" sz="2400" dirty="0" err="1">
                          <a:effectLst/>
                          <a:latin typeface="Times New Roman" panose="02020603050405020304" pitchFamily="18" charset="0"/>
                          <a:ea typeface="Times New Roman" panose="02020603050405020304" pitchFamily="18" charset="0"/>
                        </a:rPr>
                        <a:t>sativa</a:t>
                      </a:r>
                      <a:r>
                        <a:rPr lang="lt-LT" sz="2400" dirty="0">
                          <a:effectLst/>
                          <a:latin typeface="Times New Roman" panose="02020603050405020304" pitchFamily="18" charset="0"/>
                          <a:ea typeface="Times New Roman" panose="02020603050405020304" pitchFamily="18" charset="0"/>
                        </a:rPr>
                        <a:t>), žaliavinės arba apdorotos, bet nesuverptos; sėjamųjų kanapių pakulos ir atliekos (įskaitant verpalų atliekas ir </a:t>
                      </a:r>
                      <a:r>
                        <a:rPr lang="lt-LT" sz="2400" dirty="0" err="1">
                          <a:effectLst/>
                          <a:latin typeface="Times New Roman" panose="02020603050405020304" pitchFamily="18" charset="0"/>
                          <a:ea typeface="Times New Roman" panose="02020603050405020304" pitchFamily="18" charset="0"/>
                        </a:rPr>
                        <a:t>išplaušintą</a:t>
                      </a:r>
                      <a:r>
                        <a:rPr lang="lt-LT" sz="2400" dirty="0">
                          <a:effectLst/>
                          <a:latin typeface="Times New Roman" panose="02020603050405020304" pitchFamily="18" charset="0"/>
                          <a:ea typeface="Times New Roman" panose="02020603050405020304" pitchFamily="18" charset="0"/>
                        </a:rPr>
                        <a:t> žaliavą)</a:t>
                      </a:r>
                    </a:p>
                  </a:txBody>
                  <a:tcPr marL="0" marR="0" marT="0" marB="0"/>
                </a:tc>
                <a:extLst>
                  <a:ext uri="{0D108BD9-81ED-4DB2-BD59-A6C34878D82A}">
                    <a16:rowId xmlns:a16="http://schemas.microsoft.com/office/drawing/2014/main" val="1723756214"/>
                  </a:ext>
                </a:extLst>
              </a:tr>
            </a:tbl>
          </a:graphicData>
        </a:graphic>
      </p:graphicFrame>
    </p:spTree>
    <p:extLst>
      <p:ext uri="{BB962C8B-B14F-4D97-AF65-F5344CB8AC3E}">
        <p14:creationId xmlns:p14="http://schemas.microsoft.com/office/powerpoint/2010/main" val="783869425"/>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TotalTime>
  <Words>3004</Words>
  <Application>Microsoft Office PowerPoint</Application>
  <PresentationFormat>Plačiaekranė</PresentationFormat>
  <Paragraphs>300</Paragraphs>
  <Slides>24</Slides>
  <Notes>2</Notes>
  <HiddenSlides>0</HiddenSlides>
  <MMClips>0</MMClips>
  <ScaleCrop>false</ScaleCrop>
  <HeadingPairs>
    <vt:vector size="6" baseType="variant">
      <vt:variant>
        <vt:lpstr>Naudojami šriftai</vt:lpstr>
      </vt:variant>
      <vt:variant>
        <vt:i4>4</vt:i4>
      </vt:variant>
      <vt:variant>
        <vt:lpstr>Tema</vt:lpstr>
      </vt:variant>
      <vt:variant>
        <vt:i4>2</vt:i4>
      </vt:variant>
      <vt:variant>
        <vt:lpstr>Skaidrių pavadinimai</vt:lpstr>
      </vt:variant>
      <vt:variant>
        <vt:i4>24</vt:i4>
      </vt:variant>
    </vt:vector>
  </HeadingPairs>
  <TitlesOfParts>
    <vt:vector size="30" baseType="lpstr">
      <vt:lpstr>Arial</vt:lpstr>
      <vt:lpstr>Calibri</vt:lpstr>
      <vt:lpstr>Calibri Light</vt:lpstr>
      <vt:lpstr>Times New Roman</vt:lpstr>
      <vt:lpstr>„Office“ tema</vt:lpstr>
      <vt:lpstr>Office Theme</vt:lpstr>
      <vt:lpstr>ŠIAURĖS VAKARŲ LIETUVOS VIETOS VEIKLOS GRUPĖ  „ŠIAURĖS VAKARŲ LIETUVOS VIETOS VEIKLOS GRUPĖS TERITORIJOS 2015–2023 M. VIETOS PLĖTROS STRATEGIJA“ KVIETIMAS NR. 19 </vt:lpstr>
      <vt:lpstr>„INVESTICIJOS Į MATERIALŲJĮ TURTĄ“  </vt:lpstr>
      <vt:lpstr>„INVESTICIJOS Į MATERIALŲJĮ TURTĄ“ </vt:lpstr>
      <vt:lpstr> Kvietimui skiriama: 195 238,00Eur 1 projektui paramos suma negali viršyti: 65 079,33Eur Pareiškėjas: labai maža įmonė   </vt:lpstr>
      <vt:lpstr>Kvietimui skiriama: 195 238,00Eur 1 projektui paramos suma negali viršyti: 65 079,33Eur Pareiškėjas:  maža įmonė, vidutinė įmonė</vt:lpstr>
      <vt:lpstr>Sutarties dėl Europos Sąjungos veikimo I priedo išvardytiems žemės ūkio produktams</vt:lpstr>
      <vt:lpstr>„PowerPoint“ pateiktis</vt:lpstr>
      <vt:lpstr>„PowerPoint“ pateiktis</vt:lpstr>
      <vt:lpstr>„PowerPoint“ pateiktis</vt:lpstr>
      <vt:lpstr>Vietos projektų pridėtinės vertės (kokybės) vertinimas  Minimalus balų skaičius - 40</vt:lpstr>
      <vt:lpstr>Tinkamumo sąlygos pareiškėjui</vt:lpstr>
      <vt:lpstr>Tinkamos finansuoti išlaidos</vt:lpstr>
      <vt:lpstr>Tinkamos finansuoti išlaidos</vt:lpstr>
      <vt:lpstr>Tinkamos finansuoti išlaidos</vt:lpstr>
      <vt:lpstr>Tinkamos finansuoti išlaidos</vt:lpstr>
      <vt:lpstr>Tinkamos finansuoti išlaidos</vt:lpstr>
      <vt:lpstr>Tinkamos finansuoti išlaidos</vt:lpstr>
      <vt:lpstr>Tinkamos finansuoti išlaidos</vt:lpstr>
      <vt:lpstr>Išlaidų pagrindimas</vt:lpstr>
      <vt:lpstr>Netinkamos finansuoti išlaidos </vt:lpstr>
      <vt:lpstr>Vietos projekto turinys negali būti susijęs  su šiomis veiklos sritimis</vt:lpstr>
      <vt:lpstr>Vietos projektų finansavimo sąlyga </vt:lpstr>
      <vt:lpstr>Vietos projekto vykdytojo įsipareigojimai</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ŠIAURĖS VAKARŲ LIETUVOS VIETOS VEIKLOS GRUPĖ  „ŠIAURĖS VAKARŲ LIETUVOS VIETOS VEIKLOS GRUPĖS TERITORIJOS 2015–2023 M. VIETOS PLĖTROS STRATEGIJA“ KVIETIMAS NR. 19</dc:title>
  <dc:creator>User</dc:creator>
  <cp:lastModifiedBy>bit161225</cp:lastModifiedBy>
  <cp:revision>20</cp:revision>
  <dcterms:created xsi:type="dcterms:W3CDTF">2019-09-17T06:52:00Z</dcterms:created>
  <dcterms:modified xsi:type="dcterms:W3CDTF">2019-09-19T10:22:02Z</dcterms:modified>
</cp:coreProperties>
</file>